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4" r:id="rId1"/>
  </p:sldMasterIdLst>
  <p:notesMasterIdLst>
    <p:notesMasterId r:id="rId18"/>
  </p:notesMasterIdLst>
  <p:sldIdLst>
    <p:sldId id="301" r:id="rId2"/>
    <p:sldId id="302" r:id="rId3"/>
    <p:sldId id="303" r:id="rId4"/>
    <p:sldId id="321" r:id="rId5"/>
    <p:sldId id="323" r:id="rId6"/>
    <p:sldId id="322" r:id="rId7"/>
    <p:sldId id="329" r:id="rId8"/>
    <p:sldId id="326" r:id="rId9"/>
    <p:sldId id="325" r:id="rId10"/>
    <p:sldId id="327" r:id="rId11"/>
    <p:sldId id="328" r:id="rId12"/>
    <p:sldId id="330" r:id="rId13"/>
    <p:sldId id="331" r:id="rId14"/>
    <p:sldId id="332" r:id="rId15"/>
    <p:sldId id="333" r:id="rId16"/>
    <p:sldId id="324" r:id="rId17"/>
  </p:sldIdLst>
  <p:sldSz cx="9144000" cy="5143500" type="screen16x9"/>
  <p:notesSz cx="6858000" cy="9144000"/>
  <p:embeddedFontLst>
    <p:embeddedFont>
      <p:font typeface="Cambria Math" panose="02040503050406030204" pitchFamily="18" charset="0"/>
      <p:regular r:id="rId19"/>
    </p:embeddedFont>
    <p:embeddedFont>
      <p:font typeface="Cantarell" panose="020B0604020202020204" charset="0"/>
      <p:regular r:id="rId20"/>
      <p:bold r:id="rId21"/>
      <p:italic r:id="rId22"/>
      <p:boldItalic r:id="rId23"/>
    </p:embeddedFont>
    <p:embeddedFont>
      <p:font typeface="Copperplate Gothic Light" panose="020E0507020206020404" pitchFamily="34" charset="0"/>
      <p:regular r:id="rId24"/>
    </p:embeddedFont>
    <p:embeddedFont>
      <p:font typeface="Cormorant Garamond" panose="020B0604020202020204" charset="0"/>
      <p:regular r:id="rId25"/>
      <p:bold r:id="rId26"/>
      <p:italic r:id="rId27"/>
      <p:boldItalic r:id="rId28"/>
    </p:embeddedFont>
    <p:embeddedFont>
      <p:font typeface="Eras Demi ITC" panose="020B0805030504020804" pitchFamily="34" charset="0"/>
      <p:regular r:id="rId29"/>
    </p:embeddedFont>
    <p:embeddedFont>
      <p:font typeface="G2 Rubber Stamp LET" panose="00000400000000000000" pitchFamily="2" charset="0"/>
      <p:regular r:id="rId30"/>
    </p:embeddedFont>
    <p:embeddedFont>
      <p:font typeface="Raleway" pitchFamily="2" charset="0"/>
      <p:regular r:id="rId31"/>
      <p:bold r:id="rId32"/>
      <p:italic r:id="rId33"/>
      <p:boldItalic r:id="rId34"/>
    </p:embeddedFont>
    <p:embeddedFont>
      <p:font typeface="Raleway Medium" pitchFamily="2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4EE6DE5-8965-4AFE-9CD3-41E9059C7BB8}">
  <a:tblStyle styleId="{C4EE6DE5-8965-4AFE-9CD3-41E9059C7BB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75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presProps" Target="presProps.xml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font" Target="fonts/font1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ebe2c388e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ebe2c388e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9485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571500" y="1464675"/>
            <a:ext cx="8001000" cy="310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 sz="12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AutoNum type="arabicPeriod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AutoNum type="alphaLcPeriod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/>
          <p:nvPr/>
        </p:nvSpPr>
        <p:spPr>
          <a:xfrm flipH="1">
            <a:off x="-57100" y="183700"/>
            <a:ext cx="1884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1" name="Google Shape;21;p4"/>
          <p:cNvCxnSpPr/>
          <p:nvPr/>
        </p:nvCxnSpPr>
        <p:spPr>
          <a:xfrm>
            <a:off x="565600" y="-10300"/>
            <a:ext cx="0" cy="13848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1"/>
        </a:solidFill>
        <a:effectLst/>
      </p:bgPr>
    </p:bg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>
            <a:spLocks noGrp="1"/>
          </p:cNvSpPr>
          <p:nvPr>
            <p:ph type="title"/>
          </p:nvPr>
        </p:nvSpPr>
        <p:spPr>
          <a:xfrm>
            <a:off x="3806525" y="1025850"/>
            <a:ext cx="4765800" cy="247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p8"/>
          <p:cNvSpPr/>
          <p:nvPr/>
        </p:nvSpPr>
        <p:spPr>
          <a:xfrm rot="5400000" flipH="1">
            <a:off x="7285350" y="3806300"/>
            <a:ext cx="2581200" cy="3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40" name="Google Shape;40;p8"/>
          <p:cNvCxnSpPr/>
          <p:nvPr/>
        </p:nvCxnSpPr>
        <p:spPr>
          <a:xfrm>
            <a:off x="3623700" y="4608575"/>
            <a:ext cx="5523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_1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latin typeface="Cantarell"/>
                <a:ea typeface="Cantarell"/>
                <a:cs typeface="Cantarell"/>
                <a:sym typeface="Cantarell"/>
              </a:defRPr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title" idx="2"/>
          </p:nvPr>
        </p:nvSpPr>
        <p:spPr>
          <a:xfrm>
            <a:off x="1253625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1253625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3"/>
          </p:nvPr>
        </p:nvSpPr>
        <p:spPr>
          <a:xfrm>
            <a:off x="3578997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4"/>
          </p:nvPr>
        </p:nvSpPr>
        <p:spPr>
          <a:xfrm>
            <a:off x="3578998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5"/>
          </p:nvPr>
        </p:nvSpPr>
        <p:spPr>
          <a:xfrm>
            <a:off x="5904375" y="2582125"/>
            <a:ext cx="1986000" cy="391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subTitle" idx="6"/>
          </p:nvPr>
        </p:nvSpPr>
        <p:spPr>
          <a:xfrm>
            <a:off x="5904377" y="2973625"/>
            <a:ext cx="1986000" cy="48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4"/>
          <p:cNvSpPr/>
          <p:nvPr/>
        </p:nvSpPr>
        <p:spPr>
          <a:xfrm flipH="1">
            <a:off x="-151125" y="183700"/>
            <a:ext cx="19860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84" name="Google Shape;84;p14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85" name="Google Shape;85;p14"/>
          <p:cNvSpPr/>
          <p:nvPr/>
        </p:nvSpPr>
        <p:spPr>
          <a:xfrm rot="5400000" flipH="1">
            <a:off x="7385850" y="3892550"/>
            <a:ext cx="23802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4"/>
          <p:cNvSpPr/>
          <p:nvPr/>
        </p:nvSpPr>
        <p:spPr>
          <a:xfrm>
            <a:off x="7305000" y="183700"/>
            <a:ext cx="20688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60" name="Google Shape;160;p24"/>
          <p:cNvSpPr/>
          <p:nvPr/>
        </p:nvSpPr>
        <p:spPr>
          <a:xfrm rot="-5400000">
            <a:off x="-651225" y="3917425"/>
            <a:ext cx="24303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1" name="Google Shape;161;p24"/>
          <p:cNvCxnSpPr/>
          <p:nvPr/>
        </p:nvCxnSpPr>
        <p:spPr>
          <a:xfrm>
            <a:off x="8566600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/>
          <p:nvPr/>
        </p:nvSpPr>
        <p:spPr>
          <a:xfrm flipH="1">
            <a:off x="-64125" y="183700"/>
            <a:ext cx="18990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TAILORING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64" name="Google Shape;164;p25"/>
          <p:cNvCxnSpPr/>
          <p:nvPr/>
        </p:nvCxnSpPr>
        <p:spPr>
          <a:xfrm>
            <a:off x="573275" y="-10300"/>
            <a:ext cx="0" cy="17607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165" name="Google Shape;165;p25"/>
          <p:cNvSpPr/>
          <p:nvPr/>
        </p:nvSpPr>
        <p:spPr>
          <a:xfrm rot="-5400000" flipH="1">
            <a:off x="7371600" y="3906825"/>
            <a:ext cx="2408700" cy="355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latin typeface="Raleway"/>
                <a:ea typeface="Raleway"/>
                <a:cs typeface="Raleway"/>
                <a:sym typeface="Raleway"/>
              </a:rPr>
              <a:t>CLOTHES / SHOES</a:t>
            </a: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800"/>
              <a:buFont typeface="Cormorant Garamond"/>
              <a:buNone/>
              <a:defRPr sz="38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ormorant Garamond"/>
              <a:buNone/>
              <a:defRPr sz="3200" b="1">
                <a:solidFill>
                  <a:schemeClr val="dk1"/>
                </a:solidFill>
                <a:latin typeface="Cormorant Garamond"/>
                <a:ea typeface="Cormorant Garamond"/>
                <a:cs typeface="Cormorant Garamond"/>
                <a:sym typeface="Cormorant Garamo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571500" y="1152475"/>
            <a:ext cx="80010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●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○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aleway Medium"/>
              <a:buChar char="■"/>
              <a:defRPr>
                <a:solidFill>
                  <a:schemeClr val="dk2"/>
                </a:solidFill>
                <a:latin typeface="Raleway Medium"/>
                <a:ea typeface="Raleway Medium"/>
                <a:cs typeface="Raleway Medium"/>
                <a:sym typeface="Raleway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4" r:id="rId2"/>
    <p:sldLayoutId id="2147483660" r:id="rId3"/>
    <p:sldLayoutId id="2147483670" r:id="rId4"/>
    <p:sldLayoutId id="2147483671" r:id="rId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83;p29">
            <a:extLst>
              <a:ext uri="{FF2B5EF4-FFF2-40B4-BE49-F238E27FC236}">
                <a16:creationId xmlns:a16="http://schemas.microsoft.com/office/drawing/2014/main" id="{FF51601E-46A5-4AFA-95F8-ABC21D860DB3}"/>
              </a:ext>
            </a:extLst>
          </p:cNvPr>
          <p:cNvSpPr/>
          <p:nvPr/>
        </p:nvSpPr>
        <p:spPr>
          <a:xfrm>
            <a:off x="2279497" y="369205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Google Shape;184;p29">
            <a:extLst>
              <a:ext uri="{FF2B5EF4-FFF2-40B4-BE49-F238E27FC236}">
                <a16:creationId xmlns:a16="http://schemas.microsoft.com/office/drawing/2014/main" id="{77F3EB95-94FA-41B6-86C1-55E31629A215}"/>
              </a:ext>
            </a:extLst>
          </p:cNvPr>
          <p:cNvSpPr/>
          <p:nvPr/>
        </p:nvSpPr>
        <p:spPr>
          <a:xfrm>
            <a:off x="6638046" y="3797494"/>
            <a:ext cx="349200" cy="618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" name="Google Shape;185;p29">
            <a:extLst>
              <a:ext uri="{FF2B5EF4-FFF2-40B4-BE49-F238E27FC236}">
                <a16:creationId xmlns:a16="http://schemas.microsoft.com/office/drawing/2014/main" id="{E385C000-56B4-4A07-A9DD-3F7163F42C44}"/>
              </a:ext>
            </a:extLst>
          </p:cNvPr>
          <p:cNvCxnSpPr>
            <a:cxnSpLocks/>
          </p:cNvCxnSpPr>
          <p:nvPr/>
        </p:nvCxnSpPr>
        <p:spPr>
          <a:xfrm flipH="1">
            <a:off x="2198131" y="3135605"/>
            <a:ext cx="4789115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oval" w="med" len="med"/>
            <a:tailEnd type="oval" w="med" len="med"/>
          </a:ln>
        </p:spPr>
      </p:cxnSp>
      <p:cxnSp>
        <p:nvCxnSpPr>
          <p:cNvPr id="6" name="Google Shape;186;p29">
            <a:extLst>
              <a:ext uri="{FF2B5EF4-FFF2-40B4-BE49-F238E27FC236}">
                <a16:creationId xmlns:a16="http://schemas.microsoft.com/office/drawing/2014/main" id="{969A3E1B-0DD5-4019-B05B-C7275CF4C1A5}"/>
              </a:ext>
            </a:extLst>
          </p:cNvPr>
          <p:cNvCxnSpPr>
            <a:cxnSpLocks/>
          </p:cNvCxnSpPr>
          <p:nvPr/>
        </p:nvCxnSpPr>
        <p:spPr>
          <a:xfrm>
            <a:off x="1904927" y="602948"/>
            <a:ext cx="0" cy="228265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oval" w="med" len="med"/>
            <a:tailEnd type="oval" w="med" len="med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5FFA1FDD-67F6-4469-932B-E972310DC44D}"/>
              </a:ext>
            </a:extLst>
          </p:cNvPr>
          <p:cNvSpPr txBox="1"/>
          <p:nvPr/>
        </p:nvSpPr>
        <p:spPr>
          <a:xfrm>
            <a:off x="2141220" y="3220390"/>
            <a:ext cx="49029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G2 Rubber Stamp LET" panose="000004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Cutting stock problem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282161-3A96-4EB1-BACD-A564A0CD374A}"/>
              </a:ext>
            </a:extLst>
          </p:cNvPr>
          <p:cNvSpPr txBox="1"/>
          <p:nvPr/>
        </p:nvSpPr>
        <p:spPr>
          <a:xfrm rot="5400000">
            <a:off x="7871082" y="3528463"/>
            <a:ext cx="140615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latin typeface="Raleway" pitchFamily="2" charset="0"/>
              </a:rPr>
              <a:t>Introduction</a:t>
            </a:r>
            <a:endParaRPr lang="en-US" sz="1800" b="1" dirty="0">
              <a:latin typeface="Raleway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AA7B487-CF11-4104-85B9-F98D2A64323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1585" t="7708" r="6279" b="46159"/>
          <a:stretch/>
        </p:blipFill>
        <p:spPr>
          <a:xfrm>
            <a:off x="2161887" y="548081"/>
            <a:ext cx="4793904" cy="237286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E9DEF6A-AF74-45D4-A35C-05F183DD6E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639" y="3926653"/>
            <a:ext cx="1079294" cy="107929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8523785A-AD6D-48FD-BD91-30B3820F22C0}"/>
              </a:ext>
            </a:extLst>
          </p:cNvPr>
          <p:cNvSpPr txBox="1"/>
          <p:nvPr/>
        </p:nvSpPr>
        <p:spPr>
          <a:xfrm>
            <a:off x="1247933" y="4043056"/>
            <a:ext cx="19299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ras Demi ITC" panose="020B0805030504020804" pitchFamily="34" charset="0"/>
              </a:rPr>
              <a:t>Mahyar Mohammadi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612A13-FC78-42AD-AA53-6972D5311B74}"/>
              </a:ext>
            </a:extLst>
          </p:cNvPr>
          <p:cNvSpPr txBox="1"/>
          <p:nvPr/>
        </p:nvSpPr>
        <p:spPr>
          <a:xfrm>
            <a:off x="1247933" y="4293055"/>
            <a:ext cx="2227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Eras Demi ITC" panose="020B0805030504020804" pitchFamily="34" charset="0"/>
              </a:rPr>
              <a:t>Bio-Inspired Algorithms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B530873-B567-424E-BD5D-7F85B21AA84F}"/>
              </a:ext>
            </a:extLst>
          </p:cNvPr>
          <p:cNvSpPr txBox="1"/>
          <p:nvPr/>
        </p:nvSpPr>
        <p:spPr>
          <a:xfrm>
            <a:off x="1247933" y="4543054"/>
            <a:ext cx="2227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Eras Demi ITC" panose="020B0805030504020804" pitchFamily="34" charset="0"/>
              </a:rPr>
              <a:t>Prof.BabaAli</a:t>
            </a:r>
            <a:endParaRPr lang="en-US" b="1" dirty="0">
              <a:latin typeface="Eras Demi ITC" panose="020B08050305040208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74050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B9951AC1-9747-4ACC-9F9C-1175860297FC}"/>
              </a:ext>
            </a:extLst>
          </p:cNvPr>
          <p:cNvSpPr txBox="1"/>
          <p:nvPr/>
        </p:nvSpPr>
        <p:spPr>
          <a:xfrm>
            <a:off x="562198" y="136319"/>
            <a:ext cx="15963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Genetic 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361E28-6CF1-42FC-982C-0A460A0AFE70}"/>
              </a:ext>
            </a:extLst>
          </p:cNvPr>
          <p:cNvSpPr txBox="1"/>
          <p:nvPr/>
        </p:nvSpPr>
        <p:spPr>
          <a:xfrm>
            <a:off x="963119" y="292165"/>
            <a:ext cx="985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Algorithm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5003A91-7B0B-4F7F-88E5-C6532E6EED74}"/>
              </a:ext>
            </a:extLst>
          </p:cNvPr>
          <p:cNvGrpSpPr/>
          <p:nvPr/>
        </p:nvGrpSpPr>
        <p:grpSpPr>
          <a:xfrm>
            <a:off x="1028668" y="937165"/>
            <a:ext cx="3543332" cy="799907"/>
            <a:chOff x="1028668" y="937165"/>
            <a:chExt cx="3543332" cy="79990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A460E9E-039B-438A-AFBA-CCFB4B4EA5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355" t="13135" r="2352" b="11695"/>
            <a:stretch/>
          </p:blipFill>
          <p:spPr>
            <a:xfrm>
              <a:off x="1028668" y="1244942"/>
              <a:ext cx="3543332" cy="49213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77C8134-E41B-45D4-A7D4-AEF20544757F}"/>
                </a:ext>
              </a:extLst>
            </p:cNvPr>
            <p:cNvSpPr txBox="1"/>
            <p:nvPr/>
          </p:nvSpPr>
          <p:spPr>
            <a:xfrm>
              <a:off x="1425940" y="937165"/>
              <a:ext cx="291555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1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Single Chromosome Representation </a:t>
              </a:r>
              <a:endParaRPr lang="en-US" b="1" dirty="0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A7A29A96-4D62-4014-B93B-D13422B3133C}"/>
              </a:ext>
            </a:extLst>
          </p:cNvPr>
          <p:cNvGrpSpPr/>
          <p:nvPr/>
        </p:nvGrpSpPr>
        <p:grpSpPr>
          <a:xfrm>
            <a:off x="1948722" y="136319"/>
            <a:ext cx="4809014" cy="601750"/>
            <a:chOff x="1948722" y="136319"/>
            <a:chExt cx="4809014" cy="60175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496BED-F1DE-44BB-9A4B-B950153E906D}"/>
                </a:ext>
              </a:extLst>
            </p:cNvPr>
            <p:cNvSpPr txBox="1"/>
            <p:nvPr/>
          </p:nvSpPr>
          <p:spPr>
            <a:xfrm>
              <a:off x="4488095" y="399515"/>
              <a:ext cx="1348194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{20,10,15,10} 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39C06A2-A848-4F5B-8126-9180CE71AA71}"/>
                </a:ext>
              </a:extLst>
            </p:cNvPr>
            <p:cNvSpPr txBox="1"/>
            <p:nvPr/>
          </p:nvSpPr>
          <p:spPr>
            <a:xfrm>
              <a:off x="4752801" y="158660"/>
              <a:ext cx="200493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600" b="1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{5, 8, 7, 8, 10, 7} 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E9C8309-253A-467F-8B0D-4925E8844462}"/>
                </a:ext>
              </a:extLst>
            </p:cNvPr>
            <p:cNvSpPr txBox="1"/>
            <p:nvPr/>
          </p:nvSpPr>
          <p:spPr>
            <a:xfrm>
              <a:off x="2891912" y="174049"/>
              <a:ext cx="22110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Customer Requirement: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EBE3AF1-303D-4341-B2F8-F07203B6F4D3}"/>
                </a:ext>
              </a:extLst>
            </p:cNvPr>
            <p:cNvSpPr txBox="1"/>
            <p:nvPr/>
          </p:nvSpPr>
          <p:spPr>
            <a:xfrm>
              <a:off x="2891912" y="420855"/>
              <a:ext cx="18587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b="1" i="0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Available stock size: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3C078C8-782F-430E-9971-6C7B3521170E}"/>
                </a:ext>
              </a:extLst>
            </p:cNvPr>
            <p:cNvSpPr txBox="1"/>
            <p:nvPr/>
          </p:nvSpPr>
          <p:spPr>
            <a:xfrm>
              <a:off x="1948722" y="136319"/>
              <a:ext cx="10631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1" dirty="0">
                  <a:latin typeface="-apple-system"/>
                </a:rPr>
                <a:t>Example:</a:t>
              </a:r>
            </a:p>
          </p:txBody>
        </p:sp>
      </p:grpSp>
      <p:cxnSp>
        <p:nvCxnSpPr>
          <p:cNvPr id="26" name="Google Shape;316;p36">
            <a:extLst>
              <a:ext uri="{FF2B5EF4-FFF2-40B4-BE49-F238E27FC236}">
                <a16:creationId xmlns:a16="http://schemas.microsoft.com/office/drawing/2014/main" id="{043B6711-1F78-4BD5-ABFF-381E3E9F9ECE}"/>
              </a:ext>
            </a:extLst>
          </p:cNvPr>
          <p:cNvCxnSpPr>
            <a:cxnSpLocks/>
          </p:cNvCxnSpPr>
          <p:nvPr/>
        </p:nvCxnSpPr>
        <p:spPr>
          <a:xfrm>
            <a:off x="4750692" y="1000596"/>
            <a:ext cx="0" cy="103970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27" name="Google Shape;317;p36">
            <a:extLst>
              <a:ext uri="{FF2B5EF4-FFF2-40B4-BE49-F238E27FC236}">
                <a16:creationId xmlns:a16="http://schemas.microsoft.com/office/drawing/2014/main" id="{74EA2DDF-3074-4425-B962-F7B01170BC22}"/>
              </a:ext>
            </a:extLst>
          </p:cNvPr>
          <p:cNvSpPr/>
          <p:nvPr/>
        </p:nvSpPr>
        <p:spPr>
          <a:xfrm>
            <a:off x="4576092" y="937165"/>
            <a:ext cx="3492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318;p36">
            <a:extLst>
              <a:ext uri="{FF2B5EF4-FFF2-40B4-BE49-F238E27FC236}">
                <a16:creationId xmlns:a16="http://schemas.microsoft.com/office/drawing/2014/main" id="{1EF2C876-95AE-4D2A-AE7A-90D1ABCB00A9}"/>
              </a:ext>
            </a:extLst>
          </p:cNvPr>
          <p:cNvSpPr/>
          <p:nvPr/>
        </p:nvSpPr>
        <p:spPr>
          <a:xfrm>
            <a:off x="4576092" y="2035947"/>
            <a:ext cx="3492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3D9ACF3-ABA4-41A4-8523-1BF818A86CF7}"/>
              </a:ext>
            </a:extLst>
          </p:cNvPr>
          <p:cNvSpPr txBox="1"/>
          <p:nvPr/>
        </p:nvSpPr>
        <p:spPr>
          <a:xfrm>
            <a:off x="4883045" y="806937"/>
            <a:ext cx="2004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Advantage: it’s Simple </a:t>
            </a:r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BF1AA92-FAAA-4A4F-B2DA-ED5CA421907D}"/>
              </a:ext>
            </a:extLst>
          </p:cNvPr>
          <p:cNvSpPr txBox="1"/>
          <p:nvPr/>
        </p:nvSpPr>
        <p:spPr>
          <a:xfrm>
            <a:off x="4883046" y="1805237"/>
            <a:ext cx="412877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Disadvantage: It’s take time to calculate </a:t>
            </a:r>
            <a:r>
              <a:rPr lang="en-US" dirty="0">
                <a:latin typeface="Times New Roman" panose="02020603050405020304" pitchFamily="18" charset="0"/>
              </a:rPr>
              <a:t>the </a:t>
            </a:r>
            <a:r>
              <a:rPr lang="en-US" dirty="0" err="1">
                <a:latin typeface="Times New Roman" panose="02020603050405020304" pitchFamily="18" charset="0"/>
              </a:rPr>
              <a:t>truthness</a:t>
            </a:r>
            <a:r>
              <a:rPr lang="en-US" dirty="0">
                <a:latin typeface="Times New Roman" panose="02020603050405020304" pitchFamily="18" charset="0"/>
              </a:rPr>
              <a:t> of answer</a:t>
            </a:r>
            <a:r>
              <a:rPr lang="en-US" sz="1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endParaRPr lang="en-US" dirty="0"/>
          </a:p>
        </p:txBody>
      </p:sp>
      <p:cxnSp>
        <p:nvCxnSpPr>
          <p:cNvPr id="37" name="Google Shape;316;p36">
            <a:extLst>
              <a:ext uri="{FF2B5EF4-FFF2-40B4-BE49-F238E27FC236}">
                <a16:creationId xmlns:a16="http://schemas.microsoft.com/office/drawing/2014/main" id="{343E2E80-F37A-4402-B16A-AA6DF48E5AC7}"/>
              </a:ext>
            </a:extLst>
          </p:cNvPr>
          <p:cNvCxnSpPr>
            <a:cxnSpLocks/>
          </p:cNvCxnSpPr>
          <p:nvPr/>
        </p:nvCxnSpPr>
        <p:spPr>
          <a:xfrm>
            <a:off x="4812151" y="2976053"/>
            <a:ext cx="0" cy="1039707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38" name="Google Shape;317;p36">
            <a:extLst>
              <a:ext uri="{FF2B5EF4-FFF2-40B4-BE49-F238E27FC236}">
                <a16:creationId xmlns:a16="http://schemas.microsoft.com/office/drawing/2014/main" id="{7E64BAD7-2985-4889-8122-99FD0D747FFA}"/>
              </a:ext>
            </a:extLst>
          </p:cNvPr>
          <p:cNvSpPr/>
          <p:nvPr/>
        </p:nvSpPr>
        <p:spPr>
          <a:xfrm>
            <a:off x="4637551" y="2912622"/>
            <a:ext cx="3492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18;p36">
            <a:extLst>
              <a:ext uri="{FF2B5EF4-FFF2-40B4-BE49-F238E27FC236}">
                <a16:creationId xmlns:a16="http://schemas.microsoft.com/office/drawing/2014/main" id="{FB27EFB4-04A4-47B3-9055-9B978BB02026}"/>
              </a:ext>
            </a:extLst>
          </p:cNvPr>
          <p:cNvSpPr/>
          <p:nvPr/>
        </p:nvSpPr>
        <p:spPr>
          <a:xfrm>
            <a:off x="4637551" y="4011404"/>
            <a:ext cx="349200" cy="61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C678F43-6C78-4AEF-A754-677579DC6457}"/>
              </a:ext>
            </a:extLst>
          </p:cNvPr>
          <p:cNvGrpSpPr/>
          <p:nvPr/>
        </p:nvGrpSpPr>
        <p:grpSpPr>
          <a:xfrm>
            <a:off x="963119" y="2393620"/>
            <a:ext cx="3543332" cy="2621799"/>
            <a:chOff x="963119" y="2393620"/>
            <a:chExt cx="3543332" cy="2621799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8A164029-CEB8-44BD-BA24-7109F7D443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390" t="3867" r="1735" b="4028"/>
            <a:stretch/>
          </p:blipFill>
          <p:spPr>
            <a:xfrm>
              <a:off x="963119" y="2716081"/>
              <a:ext cx="3543332" cy="1514138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07A212-5E6A-4D87-B87D-6CCC1FC9EC42}"/>
                </a:ext>
              </a:extLst>
            </p:cNvPr>
            <p:cNvSpPr txBox="1"/>
            <p:nvPr/>
          </p:nvSpPr>
          <p:spPr>
            <a:xfrm>
              <a:off x="1308162" y="2393620"/>
              <a:ext cx="291466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b="1" i="1" u="none" strike="noStrike" baseline="0" dirty="0">
                  <a:solidFill>
                    <a:srgbClr val="000000"/>
                  </a:solidFill>
                  <a:latin typeface="Times New Roman" panose="02020603050405020304" pitchFamily="18" charset="0"/>
                </a:rPr>
                <a:t>Multi Chromosome Representation </a:t>
              </a:r>
              <a:endParaRPr lang="en-US" sz="1100" b="1" dirty="0"/>
            </a:p>
          </p:txBody>
        </p: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CA5582C1-C8E0-4B32-9E76-2D2187E252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4289"/>
            <a:stretch/>
          </p:blipFill>
          <p:spPr>
            <a:xfrm>
              <a:off x="2186691" y="4194165"/>
              <a:ext cx="1208195" cy="81105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C3E4055C-6E93-4072-80D0-B793F2A4C9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84386"/>
            <a:stretch/>
          </p:blipFill>
          <p:spPr>
            <a:xfrm>
              <a:off x="1773997" y="4204369"/>
              <a:ext cx="412694" cy="811050"/>
            </a:xfrm>
            <a:prstGeom prst="rect">
              <a:avLst/>
            </a:prstGeom>
          </p:spPr>
        </p:pic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F5B6CAF4-3E3D-4C7B-BACB-666E45AAF80F}"/>
              </a:ext>
            </a:extLst>
          </p:cNvPr>
          <p:cNvSpPr txBox="1"/>
          <p:nvPr/>
        </p:nvSpPr>
        <p:spPr>
          <a:xfrm>
            <a:off x="4942497" y="2758733"/>
            <a:ext cx="20049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Advantage: Fast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7CF99ADA-EF0B-4319-8D03-AA003EFAF329}"/>
              </a:ext>
            </a:extLst>
          </p:cNvPr>
          <p:cNvSpPr txBox="1"/>
          <p:nvPr/>
        </p:nvSpPr>
        <p:spPr>
          <a:xfrm>
            <a:off x="4942497" y="3565250"/>
            <a:ext cx="339203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Low"/>
            <a:r>
              <a:rPr lang="en-US" sz="1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Disadvantage: apply crossover or </a:t>
            </a:r>
            <a:r>
              <a:rPr lang="en-US" sz="1400" i="0" u="none" strike="noStrike" baseline="0" dirty="0" err="1">
                <a:solidFill>
                  <a:srgbClr val="000000"/>
                </a:solidFill>
                <a:latin typeface="Times New Roman" panose="02020603050405020304" pitchFamily="18" charset="0"/>
              </a:rPr>
              <a:t>mutaition</a:t>
            </a:r>
            <a:r>
              <a:rPr lang="en-US" sz="1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disturb the group.(not feasible to cut group from stock) so the computational time of crossover and mutation is increased.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0727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30" grpId="0"/>
      <p:bldP spid="32" grpId="0"/>
      <p:bldP spid="38" grpId="0" animBg="1"/>
      <p:bldP spid="39" grpId="0" animBg="1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2DA673B-7C8F-42F4-AFD2-1397FD1273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4725" y="805666"/>
            <a:ext cx="5006579" cy="217490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0BF3A84-6E7B-4F5C-996C-CE56AD9CFC44}"/>
              </a:ext>
            </a:extLst>
          </p:cNvPr>
          <p:cNvSpPr txBox="1"/>
          <p:nvPr/>
        </p:nvSpPr>
        <p:spPr>
          <a:xfrm>
            <a:off x="1960897" y="200256"/>
            <a:ext cx="4646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Customer Requirement (item) : {6, 7, 8, 9} </a:t>
            </a: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ECC115B-316D-464D-90A5-8FBB39A6CA93}"/>
              </a:ext>
            </a:extLst>
          </p:cNvPr>
          <p:cNvSpPr txBox="1"/>
          <p:nvPr/>
        </p:nvSpPr>
        <p:spPr>
          <a:xfrm>
            <a:off x="506458" y="136319"/>
            <a:ext cx="140826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i="0" u="none" strike="noStrike" baseline="0" dirty="0">
                <a:solidFill>
                  <a:srgbClr val="000000"/>
                </a:solidFill>
                <a:latin typeface="Raleway" pitchFamily="2" charset="0"/>
              </a:rPr>
              <a:t>Co-evolutionary</a:t>
            </a:r>
            <a:endParaRPr lang="en-US" sz="1000" b="1" dirty="0">
              <a:latin typeface="Raleway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C8763B5-4F0D-4FE9-978C-B3EA85A083EC}"/>
              </a:ext>
            </a:extLst>
          </p:cNvPr>
          <p:cNvSpPr txBox="1"/>
          <p:nvPr/>
        </p:nvSpPr>
        <p:spPr>
          <a:xfrm>
            <a:off x="960781" y="306535"/>
            <a:ext cx="4258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GA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504A950-A46D-4ED6-8690-362207FE8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3070" y="3150783"/>
            <a:ext cx="3029887" cy="13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732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ED69B99-DEB9-4FFE-A145-AF23450A4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1346" y="641766"/>
            <a:ext cx="3662717" cy="38599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369E348-6B5F-41BC-9411-88C07CD3851C}"/>
              </a:ext>
            </a:extLst>
          </p:cNvPr>
          <p:cNvSpPr txBox="1"/>
          <p:nvPr/>
        </p:nvSpPr>
        <p:spPr>
          <a:xfrm>
            <a:off x="562198" y="136319"/>
            <a:ext cx="15963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Simulated  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EC8364-D002-419E-95AE-9EF4F15AEE2D}"/>
              </a:ext>
            </a:extLst>
          </p:cNvPr>
          <p:cNvSpPr txBox="1"/>
          <p:nvPr/>
        </p:nvSpPr>
        <p:spPr>
          <a:xfrm>
            <a:off x="963119" y="292165"/>
            <a:ext cx="985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Annealing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A5E345-8D42-4151-BF41-EEA9AC004A77}"/>
              </a:ext>
            </a:extLst>
          </p:cNvPr>
          <p:cNvSpPr txBox="1"/>
          <p:nvPr/>
        </p:nvSpPr>
        <p:spPr>
          <a:xfrm>
            <a:off x="2283184" y="4501733"/>
            <a:ext cx="431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>
                <a:latin typeface="-apple-system"/>
              </a:rPr>
              <a:t>Marlov</a:t>
            </a:r>
            <a:r>
              <a:rPr lang="en-US" dirty="0">
                <a:latin typeface="-apple-system"/>
              </a:rPr>
              <a:t> chain length: </a:t>
            </a:r>
            <a:r>
              <a:rPr lang="en-US" b="0" i="0" u="none" strike="noStrike" baseline="0" dirty="0">
                <a:latin typeface="KsgcqhAdvTT86d47313"/>
              </a:rPr>
              <a:t>the number of</a:t>
            </a:r>
          </a:p>
          <a:p>
            <a:pPr algn="ctr"/>
            <a:r>
              <a:rPr lang="en-US" b="0" i="0" u="none" strike="noStrike" baseline="0" dirty="0">
                <a:latin typeface="KsgcqhAdvTT86d47313"/>
              </a:rPr>
              <a:t>searched points in solution space at each temperature</a:t>
            </a:r>
            <a:endParaRPr lang="en-US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303523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7B952B7-381F-4ACA-A1EB-82248D249585}"/>
              </a:ext>
            </a:extLst>
          </p:cNvPr>
          <p:cNvSpPr txBox="1"/>
          <p:nvPr/>
        </p:nvSpPr>
        <p:spPr>
          <a:xfrm>
            <a:off x="1017458" y="802748"/>
            <a:ext cx="41857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-apple-system"/>
              </a:rPr>
              <a:t>Solution: 1D array(permutation of orders)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0CD743-7B87-41B5-BCBA-4E132AE2F7B9}"/>
              </a:ext>
            </a:extLst>
          </p:cNvPr>
          <p:cNvSpPr txBox="1"/>
          <p:nvPr/>
        </p:nvSpPr>
        <p:spPr>
          <a:xfrm>
            <a:off x="562198" y="136319"/>
            <a:ext cx="15963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Simulated  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D2082FC-C684-4936-B353-3943FA1D0E2A}"/>
              </a:ext>
            </a:extLst>
          </p:cNvPr>
          <p:cNvSpPr txBox="1"/>
          <p:nvPr/>
        </p:nvSpPr>
        <p:spPr>
          <a:xfrm>
            <a:off x="963119" y="292165"/>
            <a:ext cx="985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Annealing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439CB8-E27F-4D2C-B439-6BB0B72165A9}"/>
              </a:ext>
            </a:extLst>
          </p:cNvPr>
          <p:cNvSpPr txBox="1"/>
          <p:nvPr/>
        </p:nvSpPr>
        <p:spPr>
          <a:xfrm>
            <a:off x="1017458" y="1243709"/>
            <a:ext cx="4980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>
                <a:latin typeface="-apple-system"/>
              </a:rPr>
              <a:t>Neighborhood: change place of 2 order in solution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146BCE9-8D5A-4977-8F8A-DA4E89AD92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219" y="725010"/>
            <a:ext cx="3024265" cy="48497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0FC567D-487C-4ED6-BB1C-15CC2C7E76A3}"/>
              </a:ext>
            </a:extLst>
          </p:cNvPr>
          <p:cNvSpPr txBox="1"/>
          <p:nvPr/>
        </p:nvSpPr>
        <p:spPr>
          <a:xfrm>
            <a:off x="1017457" y="1676906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0" u="none" strike="noStrike" baseline="0" dirty="0">
                <a:latin typeface="GblymbAdvTT99c4c969"/>
              </a:rPr>
              <a:t>Fitness function</a:t>
            </a:r>
            <a:r>
              <a:rPr lang="en-US" sz="1800" dirty="0">
                <a:latin typeface="-apple-system"/>
              </a:rPr>
              <a:t>: less waste more point!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C30CF34-BF8C-48DC-8B50-DE8472978038}"/>
              </a:ext>
            </a:extLst>
          </p:cNvPr>
          <p:cNvSpPr txBox="1"/>
          <p:nvPr/>
        </p:nvSpPr>
        <p:spPr>
          <a:xfrm>
            <a:off x="4230975" y="2021565"/>
            <a:ext cx="265700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i="0" u="none" strike="noStrike" baseline="0" dirty="0">
                <a:latin typeface="-apple-system"/>
              </a:rPr>
              <a:t>T</a:t>
            </a:r>
            <a:r>
              <a:rPr lang="en-US" sz="1050" i="0" u="none" strike="noStrike" baseline="0" dirty="0">
                <a:latin typeface="-apple-system"/>
              </a:rPr>
              <a:t>k = </a:t>
            </a:r>
            <a:r>
              <a:rPr lang="el-GR" sz="2000" i="0" u="none" strike="noStrike" baseline="0" dirty="0">
                <a:latin typeface="-apple-system"/>
              </a:rPr>
              <a:t>α</a:t>
            </a:r>
            <a:r>
              <a:rPr lang="en-US" sz="2000" i="0" u="none" strike="noStrike" baseline="0" dirty="0">
                <a:latin typeface="-apple-system"/>
              </a:rPr>
              <a:t>T</a:t>
            </a:r>
            <a:r>
              <a:rPr lang="en-US" sz="1050" i="0" u="none" strike="noStrike" baseline="0" dirty="0">
                <a:latin typeface="-apple-system"/>
              </a:rPr>
              <a:t>k-1</a:t>
            </a:r>
            <a:r>
              <a:rPr lang="en-US" sz="2000" i="0" u="none" strike="noStrike" baseline="0" dirty="0">
                <a:latin typeface="-apple-system"/>
              </a:rPr>
              <a:t>(0.85&lt;</a:t>
            </a:r>
            <a:r>
              <a:rPr lang="el-GR" sz="2000" i="0" u="none" strike="noStrike" baseline="0" dirty="0">
                <a:latin typeface="-apple-system"/>
              </a:rPr>
              <a:t>α</a:t>
            </a:r>
            <a:r>
              <a:rPr lang="en-US" sz="2000" i="0" u="none" strike="noStrike" baseline="0" dirty="0">
                <a:latin typeface="-apple-system"/>
              </a:rPr>
              <a:t>&lt;0.95)</a:t>
            </a:r>
            <a:endParaRPr lang="en-US" sz="2000" dirty="0">
              <a:latin typeface="-apple-system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4920AE0-492F-44F5-A42E-FA18FB93953A}"/>
              </a:ext>
            </a:extLst>
          </p:cNvPr>
          <p:cNvSpPr txBox="1"/>
          <p:nvPr/>
        </p:nvSpPr>
        <p:spPr>
          <a:xfrm>
            <a:off x="1017457" y="2036954"/>
            <a:ext cx="34758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-apple-system"/>
              </a:rPr>
              <a:t>Temperature decreasing function:</a:t>
            </a:r>
            <a:endParaRPr lang="en-US" sz="1800" dirty="0">
              <a:latin typeface="-apple-system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9C55A5-09B3-4F0A-813B-0879E6FE13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645" y="1272468"/>
            <a:ext cx="2779339" cy="55711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3135607-D29B-400A-9210-6CE019687E2A}"/>
              </a:ext>
            </a:extLst>
          </p:cNvPr>
          <p:cNvSpPr txBox="1"/>
          <p:nvPr/>
        </p:nvSpPr>
        <p:spPr>
          <a:xfrm>
            <a:off x="1017457" y="2465420"/>
            <a:ext cx="52652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latin typeface="-apple-system"/>
              </a:rPr>
              <a:t>Markov chain length: depend on size of the order list</a:t>
            </a:r>
            <a:endParaRPr lang="en-US" sz="1800" dirty="0"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1559758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1A35B009-5348-41F3-8E27-293181C938F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3224" r="82719"/>
          <a:stretch/>
        </p:blipFill>
        <p:spPr>
          <a:xfrm>
            <a:off x="5888471" y="379748"/>
            <a:ext cx="1816473" cy="449392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5BB75AD-5523-4982-B656-01CBBFCD3717}"/>
              </a:ext>
            </a:extLst>
          </p:cNvPr>
          <p:cNvSpPr txBox="1"/>
          <p:nvPr/>
        </p:nvSpPr>
        <p:spPr>
          <a:xfrm>
            <a:off x="610916" y="218765"/>
            <a:ext cx="15963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Tabu Search</a:t>
            </a:r>
            <a:endParaRPr lang="en-US" sz="12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B626DD37-B2E4-4677-A229-137FD0DE50AE}"/>
              </a:ext>
            </a:extLst>
          </p:cNvPr>
          <p:cNvGrpSpPr/>
          <p:nvPr/>
        </p:nvGrpSpPr>
        <p:grpSpPr>
          <a:xfrm>
            <a:off x="1960941" y="381610"/>
            <a:ext cx="3927531" cy="4492066"/>
            <a:chOff x="2500588" y="449066"/>
            <a:chExt cx="3927531" cy="4492066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9BB5DD3-0D8F-4D95-9424-92BAEC2F6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0588" y="449067"/>
              <a:ext cx="3080956" cy="750145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A3D48155-1581-49A0-837C-5183A187C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00588" y="1199212"/>
              <a:ext cx="3927531" cy="374192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8032779-4E74-4E51-89C8-42C28ECD69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3224" r="82719"/>
            <a:stretch/>
          </p:blipFill>
          <p:spPr>
            <a:xfrm>
              <a:off x="5581543" y="449066"/>
              <a:ext cx="846575" cy="796485"/>
            </a:xfrm>
            <a:prstGeom prst="rect">
              <a:avLst/>
            </a:prstGeom>
          </p:spPr>
        </p:pic>
      </p:grp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951CECEB-0CBD-4199-A5F4-ECB8D353B800}"/>
              </a:ext>
            </a:extLst>
          </p:cNvPr>
          <p:cNvCxnSpPr>
            <a:cxnSpLocks/>
          </p:cNvCxnSpPr>
          <p:nvPr/>
        </p:nvCxnSpPr>
        <p:spPr>
          <a:xfrm>
            <a:off x="5304039" y="4328410"/>
            <a:ext cx="25108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8B752AA0-D820-45CF-AAD9-D01C43103D5D}"/>
              </a:ext>
            </a:extLst>
          </p:cNvPr>
          <p:cNvSpPr txBox="1"/>
          <p:nvPr/>
        </p:nvSpPr>
        <p:spPr>
          <a:xfrm>
            <a:off x="5465183" y="4097577"/>
            <a:ext cx="1677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-apple-system"/>
              </a:rPr>
              <a:t>Select some of tabu list </a:t>
            </a:r>
          </a:p>
          <a:p>
            <a:r>
              <a:rPr lang="en-US" sz="1200" dirty="0">
                <a:latin typeface="-apple-system"/>
              </a:rPr>
              <a:t>neighbor as tabu</a:t>
            </a:r>
          </a:p>
        </p:txBody>
      </p:sp>
    </p:spTree>
    <p:extLst>
      <p:ext uri="{BB962C8B-B14F-4D97-AF65-F5344CB8AC3E}">
        <p14:creationId xmlns:p14="http://schemas.microsoft.com/office/powerpoint/2010/main" val="41842689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2BB20F9-8331-4AF3-BA46-55B43DF4D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2444" y="565879"/>
            <a:ext cx="3948940" cy="40885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2769A6B-86C1-4738-BB9E-544A02661BA3}"/>
              </a:ext>
            </a:extLst>
          </p:cNvPr>
          <p:cNvSpPr txBox="1"/>
          <p:nvPr/>
        </p:nvSpPr>
        <p:spPr>
          <a:xfrm>
            <a:off x="719595" y="218765"/>
            <a:ext cx="101551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Compare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7491937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F68C24-EEB1-48B5-9EDF-5995DA748BE0}"/>
              </a:ext>
            </a:extLst>
          </p:cNvPr>
          <p:cNvSpPr txBox="1"/>
          <p:nvPr/>
        </p:nvSpPr>
        <p:spPr>
          <a:xfrm>
            <a:off x="975039" y="387722"/>
            <a:ext cx="7220834" cy="4924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300" b="1" i="0" u="none" strike="noStrike" baseline="0" dirty="0">
                <a:solidFill>
                  <a:srgbClr val="000000"/>
                </a:solidFill>
                <a:latin typeface="-apple-system"/>
              </a:rPr>
              <a:t>ALGORITHM FOR THE CUTTING STOCK PROBLEM WITH MULTIPLE </a:t>
            </a:r>
            <a:r>
              <a:rPr lang="en-US" sz="1300" b="1" i="0" u="none" strike="noStrike" baseline="0" dirty="0" err="1">
                <a:solidFill>
                  <a:srgbClr val="000000"/>
                </a:solidFill>
                <a:latin typeface="-apple-system"/>
              </a:rPr>
              <a:t>RAWS</a:t>
            </a:r>
            <a:r>
              <a:rPr lang="en-US" sz="1300" b="1" i="0" u="none" strike="noStrike" baseline="0" dirty="0">
                <a:solidFill>
                  <a:srgbClr val="000000"/>
                </a:solidFill>
                <a:latin typeface="-apple-system"/>
              </a:rPr>
              <a:t> AND LIMITED NUMBER OF CUTTING KNIVES </a:t>
            </a:r>
            <a:endParaRPr lang="en-US" sz="1300" b="1" dirty="0">
              <a:latin typeface="-apple-system"/>
            </a:endParaRPr>
          </a:p>
        </p:txBody>
      </p:sp>
      <p:sp>
        <p:nvSpPr>
          <p:cNvPr id="5" name="Google Shape;299;p36">
            <a:extLst>
              <a:ext uri="{FF2B5EF4-FFF2-40B4-BE49-F238E27FC236}">
                <a16:creationId xmlns:a16="http://schemas.microsoft.com/office/drawing/2014/main" id="{02ED0DAC-F1D8-41C1-A4AA-41B22F95F315}"/>
              </a:ext>
            </a:extLst>
          </p:cNvPr>
          <p:cNvSpPr/>
          <p:nvPr/>
        </p:nvSpPr>
        <p:spPr>
          <a:xfrm>
            <a:off x="625838" y="1531450"/>
            <a:ext cx="349200" cy="61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" name="Google Shape;316;p36">
            <a:extLst>
              <a:ext uri="{FF2B5EF4-FFF2-40B4-BE49-F238E27FC236}">
                <a16:creationId xmlns:a16="http://schemas.microsoft.com/office/drawing/2014/main" id="{6574A250-6B72-42AC-AB7E-705B2D27F67D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800438" y="614750"/>
            <a:ext cx="2212" cy="369032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7" name="Google Shape;317;p36">
            <a:extLst>
              <a:ext uri="{FF2B5EF4-FFF2-40B4-BE49-F238E27FC236}">
                <a16:creationId xmlns:a16="http://schemas.microsoft.com/office/drawing/2014/main" id="{A4DB4F30-898B-4816-AA52-8C100CC4721F}"/>
              </a:ext>
            </a:extLst>
          </p:cNvPr>
          <p:cNvSpPr/>
          <p:nvPr/>
        </p:nvSpPr>
        <p:spPr>
          <a:xfrm>
            <a:off x="625838" y="552950"/>
            <a:ext cx="349200" cy="61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318;p36">
            <a:extLst>
              <a:ext uri="{FF2B5EF4-FFF2-40B4-BE49-F238E27FC236}">
                <a16:creationId xmlns:a16="http://schemas.microsoft.com/office/drawing/2014/main" id="{73FF5B36-FEC0-4B45-AC8F-92D0E6D7F4A1}"/>
              </a:ext>
            </a:extLst>
          </p:cNvPr>
          <p:cNvSpPr/>
          <p:nvPr/>
        </p:nvSpPr>
        <p:spPr>
          <a:xfrm>
            <a:off x="628050" y="4305070"/>
            <a:ext cx="349200" cy="61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98B8D8C-3013-46ED-A8EC-3C625BDE06AE}"/>
              </a:ext>
            </a:extLst>
          </p:cNvPr>
          <p:cNvSpPr txBox="1"/>
          <p:nvPr/>
        </p:nvSpPr>
        <p:spPr>
          <a:xfrm>
            <a:off x="975038" y="1392045"/>
            <a:ext cx="45944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latin typeface="-apple-system"/>
              </a:rPr>
              <a:t>alternate.parts</a:t>
            </a:r>
            <a:r>
              <a:rPr lang="en-US" b="1" dirty="0">
                <a:latin typeface="-apple-system"/>
              </a:rPr>
              <a:t>/cutting-stock-problem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03CA13C-446E-4B6E-8B59-52D5A5628594}"/>
              </a:ext>
            </a:extLst>
          </p:cNvPr>
          <p:cNvSpPr txBox="1"/>
          <p:nvPr/>
        </p:nvSpPr>
        <p:spPr>
          <a:xfrm>
            <a:off x="975038" y="2279240"/>
            <a:ext cx="774241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u="none" strike="noStrike" baseline="0" dirty="0">
                <a:solidFill>
                  <a:srgbClr val="131413"/>
                </a:solidFill>
                <a:latin typeface="-apple-system"/>
              </a:rPr>
              <a:t>Solving binary cutting stock with </a:t>
            </a:r>
            <a:r>
              <a:rPr lang="en-US" sz="1400" b="1" i="0" u="none" strike="noStrike" baseline="0" dirty="0" err="1">
                <a:solidFill>
                  <a:srgbClr val="131413"/>
                </a:solidFill>
                <a:latin typeface="-apple-system"/>
              </a:rPr>
              <a:t>matheuristics</a:t>
            </a:r>
            <a:r>
              <a:rPr lang="en-US" sz="1400" b="1" i="0" u="none" strike="noStrike" baseline="0" dirty="0">
                <a:solidFill>
                  <a:srgbClr val="131413"/>
                </a:solidFill>
                <a:latin typeface="-apple-system"/>
              </a:rPr>
              <a:t> using particle</a:t>
            </a:r>
            <a:r>
              <a:rPr lang="fa-IR" sz="1400" b="1" i="0" u="none" strike="noStrike" baseline="0" dirty="0">
                <a:solidFill>
                  <a:srgbClr val="131413"/>
                </a:solidFill>
                <a:latin typeface="-apple-system"/>
              </a:rPr>
              <a:t> </a:t>
            </a:r>
            <a:r>
              <a:rPr lang="en-US" sz="1400" b="1" i="0" u="none" strike="noStrike" baseline="0" dirty="0">
                <a:solidFill>
                  <a:srgbClr val="131413"/>
                </a:solidFill>
                <a:latin typeface="-apple-system"/>
              </a:rPr>
              <a:t>swarm optimization and simulated annealing</a:t>
            </a:r>
            <a:endParaRPr lang="en-US" dirty="0">
              <a:latin typeface="-apple-system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28FA5C5-580D-4E03-B62F-34AAA389B463}"/>
              </a:ext>
            </a:extLst>
          </p:cNvPr>
          <p:cNvSpPr txBox="1"/>
          <p:nvPr/>
        </p:nvSpPr>
        <p:spPr>
          <a:xfrm>
            <a:off x="975038" y="3119068"/>
            <a:ext cx="6194684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en-US" sz="900" b="1" i="0" u="none" strike="noStrike" baseline="0" dirty="0">
              <a:solidFill>
                <a:srgbClr val="000000"/>
              </a:solidFill>
              <a:latin typeface="-apple-system"/>
            </a:endParaRPr>
          </a:p>
          <a:p>
            <a:r>
              <a:rPr lang="en-US" sz="900" b="1" i="0" u="none" strike="noStrike" baseline="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sz="1400" b="1" i="0" u="none" strike="noStrike" baseline="0" dirty="0">
                <a:solidFill>
                  <a:srgbClr val="000000"/>
                </a:solidFill>
                <a:latin typeface="-apple-system"/>
              </a:rPr>
              <a:t>Cutting Stock Problem: A Survey of Evolutionary</a:t>
            </a:r>
            <a:r>
              <a:rPr lang="fa-IR" sz="1400" b="1" i="0" u="none" strike="noStrike" baseline="0" dirty="0">
                <a:solidFill>
                  <a:srgbClr val="000000"/>
                </a:solidFill>
                <a:latin typeface="-apple-system"/>
              </a:rPr>
              <a:t> </a:t>
            </a:r>
            <a:r>
              <a:rPr lang="en-US" sz="1400" b="1" i="0" u="none" strike="noStrike" baseline="0" dirty="0">
                <a:solidFill>
                  <a:srgbClr val="000000"/>
                </a:solidFill>
                <a:latin typeface="-apple-system"/>
              </a:rPr>
              <a:t>Computing Based Solution </a:t>
            </a:r>
            <a:endParaRPr lang="en-US" b="1" dirty="0">
              <a:latin typeface="-apple-system"/>
            </a:endParaRPr>
          </a:p>
        </p:txBody>
      </p:sp>
      <p:sp>
        <p:nvSpPr>
          <p:cNvPr id="20" name="Google Shape;318;p36">
            <a:extLst>
              <a:ext uri="{FF2B5EF4-FFF2-40B4-BE49-F238E27FC236}">
                <a16:creationId xmlns:a16="http://schemas.microsoft.com/office/drawing/2014/main" id="{3F618E60-BA20-4338-BCD6-0EE04985CFA6}"/>
              </a:ext>
            </a:extLst>
          </p:cNvPr>
          <p:cNvSpPr/>
          <p:nvPr/>
        </p:nvSpPr>
        <p:spPr>
          <a:xfrm>
            <a:off x="625838" y="2509950"/>
            <a:ext cx="349200" cy="61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4" name="Google Shape;318;p36">
            <a:extLst>
              <a:ext uri="{FF2B5EF4-FFF2-40B4-BE49-F238E27FC236}">
                <a16:creationId xmlns:a16="http://schemas.microsoft.com/office/drawing/2014/main" id="{19819D3B-EAE4-45A2-AF04-B8C030A7A16F}"/>
              </a:ext>
            </a:extLst>
          </p:cNvPr>
          <p:cNvSpPr/>
          <p:nvPr/>
        </p:nvSpPr>
        <p:spPr>
          <a:xfrm>
            <a:off x="625838" y="3381878"/>
            <a:ext cx="349200" cy="618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56DC533-928D-4E36-B3B5-7B66BA517D74}"/>
              </a:ext>
            </a:extLst>
          </p:cNvPr>
          <p:cNvSpPr txBox="1"/>
          <p:nvPr/>
        </p:nvSpPr>
        <p:spPr>
          <a:xfrm>
            <a:off x="948807" y="4151181"/>
            <a:ext cx="7101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b="1" i="0" u="none" strike="noStrike" baseline="0" dirty="0">
                <a:latin typeface="-apple-system"/>
              </a:rPr>
              <a:t>Solving an one-dimensional cutting stock</a:t>
            </a:r>
            <a:r>
              <a:rPr lang="fa-IR" sz="1400" b="1" i="0" u="none" strike="noStrike" baseline="0" dirty="0">
                <a:latin typeface="-apple-system"/>
              </a:rPr>
              <a:t> </a:t>
            </a:r>
            <a:r>
              <a:rPr lang="en-US" sz="1400" b="1" i="0" u="none" strike="noStrike" baseline="0" dirty="0">
                <a:latin typeface="-apple-system"/>
              </a:rPr>
              <a:t>problem by simulated annealing and tabu search</a:t>
            </a:r>
            <a:endParaRPr lang="en-US" b="1" dirty="0">
              <a:latin typeface="-apple-system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AB39D29-EEB7-49B0-AAE4-E861B846613E}"/>
              </a:ext>
            </a:extLst>
          </p:cNvPr>
          <p:cNvSpPr txBox="1"/>
          <p:nvPr/>
        </p:nvSpPr>
        <p:spPr>
          <a:xfrm rot="5400000">
            <a:off x="7904516" y="3388596"/>
            <a:ext cx="134887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Refrences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611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0"/>
          <p:cNvSpPr txBox="1"/>
          <p:nvPr/>
        </p:nvSpPr>
        <p:spPr>
          <a:xfrm>
            <a:off x="28285" y="189148"/>
            <a:ext cx="1634400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Contents</a:t>
            </a:r>
            <a:endParaRPr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" name="Google Shape;198;p31">
            <a:extLst>
              <a:ext uri="{FF2B5EF4-FFF2-40B4-BE49-F238E27FC236}">
                <a16:creationId xmlns:a16="http://schemas.microsoft.com/office/drawing/2014/main" id="{D86FC76F-D4A3-4011-B7F1-6C1A1E03C4D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71500" y="445025"/>
            <a:ext cx="800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 b="1" dirty="0">
                <a:solidFill>
                  <a:srgbClr val="000000"/>
                </a:solidFill>
              </a:rPr>
              <a:t>Table of </a:t>
            </a:r>
            <a:r>
              <a:rPr lang="en" dirty="0">
                <a:solidFill>
                  <a:srgbClr val="000000"/>
                </a:solidFill>
              </a:rPr>
              <a:t>c</a:t>
            </a:r>
            <a:r>
              <a:rPr lang="en" sz="3800" b="1" dirty="0">
                <a:solidFill>
                  <a:srgbClr val="000000"/>
                </a:solidFill>
              </a:rPr>
              <a:t>ontents</a:t>
            </a:r>
            <a:endParaRPr sz="3800" b="1" dirty="0">
              <a:solidFill>
                <a:srgbClr val="000000"/>
              </a:solidFill>
            </a:endParaRPr>
          </a:p>
        </p:txBody>
      </p:sp>
      <p:sp>
        <p:nvSpPr>
          <p:cNvPr id="27" name="Google Shape;332;p37">
            <a:extLst>
              <a:ext uri="{FF2B5EF4-FFF2-40B4-BE49-F238E27FC236}">
                <a16:creationId xmlns:a16="http://schemas.microsoft.com/office/drawing/2014/main" id="{DD403DFF-A126-4310-B3F4-4AC6598BB267}"/>
              </a:ext>
            </a:extLst>
          </p:cNvPr>
          <p:cNvSpPr txBox="1"/>
          <p:nvPr/>
        </p:nvSpPr>
        <p:spPr>
          <a:xfrm>
            <a:off x="719528" y="3406369"/>
            <a:ext cx="148304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Problem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Description</a:t>
            </a:r>
            <a:endParaRPr sz="1800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cxnSp>
        <p:nvCxnSpPr>
          <p:cNvPr id="31" name="Google Shape;336;p37">
            <a:extLst>
              <a:ext uri="{FF2B5EF4-FFF2-40B4-BE49-F238E27FC236}">
                <a16:creationId xmlns:a16="http://schemas.microsoft.com/office/drawing/2014/main" id="{34A2B1B4-56A5-4C34-8DFE-08B8BD540452}"/>
              </a:ext>
            </a:extLst>
          </p:cNvPr>
          <p:cNvCxnSpPr>
            <a:cxnSpLocks/>
          </p:cNvCxnSpPr>
          <p:nvPr/>
        </p:nvCxnSpPr>
        <p:spPr>
          <a:xfrm>
            <a:off x="1638872" y="3067550"/>
            <a:ext cx="534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34" name="Google Shape;339;p37">
            <a:extLst>
              <a:ext uri="{FF2B5EF4-FFF2-40B4-BE49-F238E27FC236}">
                <a16:creationId xmlns:a16="http://schemas.microsoft.com/office/drawing/2014/main" id="{B422A198-DD28-4F50-848E-3B2CA24DD131}"/>
              </a:ext>
            </a:extLst>
          </p:cNvPr>
          <p:cNvSpPr txBox="1"/>
          <p:nvPr/>
        </p:nvSpPr>
        <p:spPr>
          <a:xfrm>
            <a:off x="1057398" y="1543791"/>
            <a:ext cx="807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dirty="0">
                <a:latin typeface="Copperplate Gothic Light" panose="020E0507020206020404" pitchFamily="34" charset="0"/>
                <a:ea typeface="Cormorant Garamond"/>
                <a:cs typeface="Cormorant Garamond"/>
                <a:sym typeface="Cormorant Garamond"/>
              </a:rPr>
              <a:t>1</a:t>
            </a:r>
            <a:endParaRPr sz="4500" dirty="0">
              <a:solidFill>
                <a:srgbClr val="000000"/>
              </a:solidFill>
              <a:latin typeface="Copperplate Gothic Light" panose="020E0507020206020404" pitchFamily="34" charset="0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5" name="Google Shape;340;p37">
            <a:extLst>
              <a:ext uri="{FF2B5EF4-FFF2-40B4-BE49-F238E27FC236}">
                <a16:creationId xmlns:a16="http://schemas.microsoft.com/office/drawing/2014/main" id="{BD2E4496-7E51-43FB-BBC6-A3EB9D2B78ED}"/>
              </a:ext>
            </a:extLst>
          </p:cNvPr>
          <p:cNvSpPr txBox="1"/>
          <p:nvPr/>
        </p:nvSpPr>
        <p:spPr>
          <a:xfrm>
            <a:off x="2930356" y="1484532"/>
            <a:ext cx="807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Cormorant Garamond"/>
                <a:ea typeface="Cormorant Garamond"/>
                <a:cs typeface="Cormorant Garamond"/>
                <a:sym typeface="Cormorant Garamond"/>
              </a:rPr>
              <a:t>3</a:t>
            </a:r>
            <a:endParaRPr sz="4500" b="1" dirty="0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6" name="Google Shape;341;p37">
            <a:extLst>
              <a:ext uri="{FF2B5EF4-FFF2-40B4-BE49-F238E27FC236}">
                <a16:creationId xmlns:a16="http://schemas.microsoft.com/office/drawing/2014/main" id="{CC9B7633-1F38-4E66-83D5-E5534C5DF6B5}"/>
              </a:ext>
            </a:extLst>
          </p:cNvPr>
          <p:cNvSpPr txBox="1"/>
          <p:nvPr/>
        </p:nvSpPr>
        <p:spPr>
          <a:xfrm>
            <a:off x="3838652" y="4080711"/>
            <a:ext cx="807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Cormorant Garamond"/>
                <a:ea typeface="Cormorant Garamond"/>
                <a:cs typeface="Cormorant Garamond"/>
                <a:sym typeface="Cormorant Garamond"/>
              </a:rPr>
              <a:t>4</a:t>
            </a:r>
            <a:endParaRPr sz="4500" b="1" dirty="0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7" name="Google Shape;342;p37">
            <a:extLst>
              <a:ext uri="{FF2B5EF4-FFF2-40B4-BE49-F238E27FC236}">
                <a16:creationId xmlns:a16="http://schemas.microsoft.com/office/drawing/2014/main" id="{9A8454E3-6FBB-4DBB-BD6A-37CEE916595F}"/>
              </a:ext>
            </a:extLst>
          </p:cNvPr>
          <p:cNvSpPr txBox="1"/>
          <p:nvPr/>
        </p:nvSpPr>
        <p:spPr>
          <a:xfrm>
            <a:off x="1981001" y="4171361"/>
            <a:ext cx="807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Cormorant Garamond"/>
                <a:ea typeface="Cormorant Garamond"/>
                <a:cs typeface="Cormorant Garamond"/>
                <a:sym typeface="Cormorant Garamond"/>
              </a:rPr>
              <a:t>2</a:t>
            </a:r>
            <a:endParaRPr sz="4500" b="1" dirty="0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38" name="Google Shape;343;p37">
            <a:extLst>
              <a:ext uri="{FF2B5EF4-FFF2-40B4-BE49-F238E27FC236}">
                <a16:creationId xmlns:a16="http://schemas.microsoft.com/office/drawing/2014/main" id="{E5D57FA0-3E36-48AD-82D9-B903983BFEEF}"/>
              </a:ext>
            </a:extLst>
          </p:cNvPr>
          <p:cNvSpPr/>
          <p:nvPr/>
        </p:nvSpPr>
        <p:spPr>
          <a:xfrm rot="5400000">
            <a:off x="3744312" y="3342058"/>
            <a:ext cx="1033500" cy="2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39" name="Google Shape;344;p37">
            <a:extLst>
              <a:ext uri="{FF2B5EF4-FFF2-40B4-BE49-F238E27FC236}">
                <a16:creationId xmlns:a16="http://schemas.microsoft.com/office/drawing/2014/main" id="{FF846FD7-2446-4477-8634-3441C6A5D630}"/>
              </a:ext>
            </a:extLst>
          </p:cNvPr>
          <p:cNvSpPr/>
          <p:nvPr/>
        </p:nvSpPr>
        <p:spPr>
          <a:xfrm rot="5400000">
            <a:off x="1867901" y="3364901"/>
            <a:ext cx="1033500" cy="2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0" name="Google Shape;345;p37">
            <a:extLst>
              <a:ext uri="{FF2B5EF4-FFF2-40B4-BE49-F238E27FC236}">
                <a16:creationId xmlns:a16="http://schemas.microsoft.com/office/drawing/2014/main" id="{EC1A7CDA-7950-4479-A329-4D4BE7E73EF0}"/>
              </a:ext>
            </a:extLst>
          </p:cNvPr>
          <p:cNvSpPr/>
          <p:nvPr/>
        </p:nvSpPr>
        <p:spPr>
          <a:xfrm rot="5400000">
            <a:off x="944298" y="2620213"/>
            <a:ext cx="1033500" cy="2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1" name="Google Shape;346;p37">
            <a:extLst>
              <a:ext uri="{FF2B5EF4-FFF2-40B4-BE49-F238E27FC236}">
                <a16:creationId xmlns:a16="http://schemas.microsoft.com/office/drawing/2014/main" id="{715018D9-BFB1-49C6-B84B-BCB3C6454ADD}"/>
              </a:ext>
            </a:extLst>
          </p:cNvPr>
          <p:cNvSpPr/>
          <p:nvPr/>
        </p:nvSpPr>
        <p:spPr>
          <a:xfrm rot="5400000">
            <a:off x="2817294" y="2606620"/>
            <a:ext cx="1033500" cy="2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2" name="Google Shape;332;p37">
            <a:extLst>
              <a:ext uri="{FF2B5EF4-FFF2-40B4-BE49-F238E27FC236}">
                <a16:creationId xmlns:a16="http://schemas.microsoft.com/office/drawing/2014/main" id="{27640BDF-0A70-4B5A-B6F4-3E07E92C8E62}"/>
              </a:ext>
            </a:extLst>
          </p:cNvPr>
          <p:cNvSpPr txBox="1"/>
          <p:nvPr/>
        </p:nvSpPr>
        <p:spPr>
          <a:xfrm>
            <a:off x="1433748" y="2220336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none </a:t>
            </a:r>
            <a:r>
              <a:rPr lang="en-US" sz="1800" dirty="0" err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metahuristic</a:t>
            </a:r>
            <a:r>
              <a:rPr lang="en-US" sz="1800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Algorithm</a:t>
            </a:r>
            <a:endParaRPr sz="1800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3" name="Google Shape;332;p37">
            <a:extLst>
              <a:ext uri="{FF2B5EF4-FFF2-40B4-BE49-F238E27FC236}">
                <a16:creationId xmlns:a16="http://schemas.microsoft.com/office/drawing/2014/main" id="{083799C9-7B86-4D8B-9A0D-5FB501522922}"/>
              </a:ext>
            </a:extLst>
          </p:cNvPr>
          <p:cNvSpPr txBox="1"/>
          <p:nvPr/>
        </p:nvSpPr>
        <p:spPr>
          <a:xfrm>
            <a:off x="2341006" y="3347212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Varient</a:t>
            </a:r>
            <a:r>
              <a:rPr lang="en-US" sz="1800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 of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Raleway Medium"/>
                <a:ea typeface="Raleway Medium"/>
                <a:cs typeface="Raleway Medium"/>
                <a:sym typeface="Raleway Medium"/>
              </a:rPr>
              <a:t>CSP</a:t>
            </a:r>
            <a:endParaRPr sz="1800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44" name="Google Shape;332;p37">
            <a:extLst>
              <a:ext uri="{FF2B5EF4-FFF2-40B4-BE49-F238E27FC236}">
                <a16:creationId xmlns:a16="http://schemas.microsoft.com/office/drawing/2014/main" id="{56712FEB-9DEB-4A25-8846-4C2F02AF4E11}"/>
              </a:ext>
            </a:extLst>
          </p:cNvPr>
          <p:cNvSpPr txBox="1"/>
          <p:nvPr/>
        </p:nvSpPr>
        <p:spPr>
          <a:xfrm>
            <a:off x="3276466" y="2426705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Some related works</a:t>
            </a:r>
            <a:endParaRPr sz="1800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2" name="Google Shape;343;p37">
            <a:extLst>
              <a:ext uri="{FF2B5EF4-FFF2-40B4-BE49-F238E27FC236}">
                <a16:creationId xmlns:a16="http://schemas.microsoft.com/office/drawing/2014/main" id="{5AF1F333-6D18-4F8C-8089-A94BC64C441B}"/>
              </a:ext>
            </a:extLst>
          </p:cNvPr>
          <p:cNvSpPr/>
          <p:nvPr/>
        </p:nvSpPr>
        <p:spPr>
          <a:xfrm rot="5400000">
            <a:off x="4688138" y="2606620"/>
            <a:ext cx="1033500" cy="214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3" name="Google Shape;340;p37">
            <a:extLst>
              <a:ext uri="{FF2B5EF4-FFF2-40B4-BE49-F238E27FC236}">
                <a16:creationId xmlns:a16="http://schemas.microsoft.com/office/drawing/2014/main" id="{69292AA4-937B-4208-A67D-3134C30B6BB5}"/>
              </a:ext>
            </a:extLst>
          </p:cNvPr>
          <p:cNvSpPr txBox="1"/>
          <p:nvPr/>
        </p:nvSpPr>
        <p:spPr>
          <a:xfrm>
            <a:off x="4801238" y="1525041"/>
            <a:ext cx="807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Cormorant Garamond"/>
                <a:ea typeface="Cormorant Garamond"/>
                <a:cs typeface="Cormorant Garamond"/>
                <a:sym typeface="Cormorant Garamond"/>
              </a:rPr>
              <a:t>5</a:t>
            </a:r>
            <a:endParaRPr sz="4500" b="1" dirty="0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24" name="Google Shape;332;p37">
            <a:extLst>
              <a:ext uri="{FF2B5EF4-FFF2-40B4-BE49-F238E27FC236}">
                <a16:creationId xmlns:a16="http://schemas.microsoft.com/office/drawing/2014/main" id="{F9D47F93-31DD-4CBB-88BD-99177FF69CC7}"/>
              </a:ext>
            </a:extLst>
          </p:cNvPr>
          <p:cNvSpPr txBox="1"/>
          <p:nvPr/>
        </p:nvSpPr>
        <p:spPr>
          <a:xfrm>
            <a:off x="4264526" y="3315241"/>
            <a:ext cx="19860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000000"/>
                </a:solidFill>
                <a:latin typeface="Raleway Medium"/>
                <a:ea typeface="Raleway Medium"/>
                <a:cs typeface="Raleway Medium"/>
                <a:sym typeface="Raleway Medium"/>
              </a:rPr>
              <a:t>Genetic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Algorithm</a:t>
            </a:r>
            <a:endParaRPr sz="1800" dirty="0">
              <a:solidFill>
                <a:srgbClr val="000000"/>
              </a:solidFill>
              <a:latin typeface="Raleway Medium"/>
              <a:ea typeface="Raleway Medium"/>
              <a:cs typeface="Raleway Medium"/>
              <a:sym typeface="Raleway Medium"/>
            </a:endParaRPr>
          </a:p>
        </p:txBody>
      </p:sp>
      <p:sp>
        <p:nvSpPr>
          <p:cNvPr id="26" name="Google Shape;343;p37">
            <a:extLst>
              <a:ext uri="{FF2B5EF4-FFF2-40B4-BE49-F238E27FC236}">
                <a16:creationId xmlns:a16="http://schemas.microsoft.com/office/drawing/2014/main" id="{B04D598A-51D4-4147-A69D-F337AE6E55BB}"/>
              </a:ext>
            </a:extLst>
          </p:cNvPr>
          <p:cNvSpPr/>
          <p:nvPr/>
        </p:nvSpPr>
        <p:spPr>
          <a:xfrm rot="5400000">
            <a:off x="5626450" y="3367008"/>
            <a:ext cx="1033500" cy="192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" name="Google Shape;332;p37">
            <a:extLst>
              <a:ext uri="{FF2B5EF4-FFF2-40B4-BE49-F238E27FC236}">
                <a16:creationId xmlns:a16="http://schemas.microsoft.com/office/drawing/2014/main" id="{CA808501-D82E-493D-97A6-C0A9AD0BEFEA}"/>
              </a:ext>
            </a:extLst>
          </p:cNvPr>
          <p:cNvSpPr txBox="1"/>
          <p:nvPr/>
        </p:nvSpPr>
        <p:spPr>
          <a:xfrm>
            <a:off x="5257526" y="2336113"/>
            <a:ext cx="1777166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Co-evolutionary</a:t>
            </a:r>
          </a:p>
          <a:p>
            <a:pPr lvl="0" algn="ctr"/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GA</a:t>
            </a:r>
          </a:p>
        </p:txBody>
      </p:sp>
      <p:cxnSp>
        <p:nvCxnSpPr>
          <p:cNvPr id="30" name="Google Shape;336;p37">
            <a:extLst>
              <a:ext uri="{FF2B5EF4-FFF2-40B4-BE49-F238E27FC236}">
                <a16:creationId xmlns:a16="http://schemas.microsoft.com/office/drawing/2014/main" id="{5C3A9830-D47B-40E9-B021-CCE01E27209B}"/>
              </a:ext>
            </a:extLst>
          </p:cNvPr>
          <p:cNvCxnSpPr>
            <a:cxnSpLocks/>
          </p:cNvCxnSpPr>
          <p:nvPr/>
        </p:nvCxnSpPr>
        <p:spPr>
          <a:xfrm>
            <a:off x="2555770" y="3067550"/>
            <a:ext cx="534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32" name="Google Shape;336;p37">
            <a:extLst>
              <a:ext uri="{FF2B5EF4-FFF2-40B4-BE49-F238E27FC236}">
                <a16:creationId xmlns:a16="http://schemas.microsoft.com/office/drawing/2014/main" id="{4C083443-5B94-4193-8CA3-7A599FA26519}"/>
              </a:ext>
            </a:extLst>
          </p:cNvPr>
          <p:cNvCxnSpPr>
            <a:cxnSpLocks/>
          </p:cNvCxnSpPr>
          <p:nvPr/>
        </p:nvCxnSpPr>
        <p:spPr>
          <a:xfrm>
            <a:off x="3510144" y="3067550"/>
            <a:ext cx="534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33" name="Google Shape;336;p37">
            <a:extLst>
              <a:ext uri="{FF2B5EF4-FFF2-40B4-BE49-F238E27FC236}">
                <a16:creationId xmlns:a16="http://schemas.microsoft.com/office/drawing/2014/main" id="{4E5C9011-694B-46EF-AB7F-929A08812A17}"/>
              </a:ext>
            </a:extLst>
          </p:cNvPr>
          <p:cNvCxnSpPr>
            <a:cxnSpLocks/>
          </p:cNvCxnSpPr>
          <p:nvPr/>
        </p:nvCxnSpPr>
        <p:spPr>
          <a:xfrm>
            <a:off x="4442033" y="3067550"/>
            <a:ext cx="534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45" name="Google Shape;336;p37">
            <a:extLst>
              <a:ext uri="{FF2B5EF4-FFF2-40B4-BE49-F238E27FC236}">
                <a16:creationId xmlns:a16="http://schemas.microsoft.com/office/drawing/2014/main" id="{303F5B5A-2A16-4E5E-9D80-02B286E53C01}"/>
              </a:ext>
            </a:extLst>
          </p:cNvPr>
          <p:cNvCxnSpPr>
            <a:cxnSpLocks/>
          </p:cNvCxnSpPr>
          <p:nvPr/>
        </p:nvCxnSpPr>
        <p:spPr>
          <a:xfrm>
            <a:off x="5388912" y="3067550"/>
            <a:ext cx="534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cxnSp>
        <p:nvCxnSpPr>
          <p:cNvPr id="46" name="Google Shape;336;p37">
            <a:extLst>
              <a:ext uri="{FF2B5EF4-FFF2-40B4-BE49-F238E27FC236}">
                <a16:creationId xmlns:a16="http://schemas.microsoft.com/office/drawing/2014/main" id="{6615AA22-699B-4695-816E-49A13665E32E}"/>
              </a:ext>
            </a:extLst>
          </p:cNvPr>
          <p:cNvCxnSpPr>
            <a:cxnSpLocks/>
          </p:cNvCxnSpPr>
          <p:nvPr/>
        </p:nvCxnSpPr>
        <p:spPr>
          <a:xfrm>
            <a:off x="6324548" y="3067550"/>
            <a:ext cx="534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47" name="Google Shape;340;p37">
            <a:extLst>
              <a:ext uri="{FF2B5EF4-FFF2-40B4-BE49-F238E27FC236}">
                <a16:creationId xmlns:a16="http://schemas.microsoft.com/office/drawing/2014/main" id="{F33E3F7D-39EC-4DCC-8C86-8F0D57C7333D}"/>
              </a:ext>
            </a:extLst>
          </p:cNvPr>
          <p:cNvSpPr txBox="1"/>
          <p:nvPr/>
        </p:nvSpPr>
        <p:spPr>
          <a:xfrm>
            <a:off x="5739550" y="3995004"/>
            <a:ext cx="807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Cormorant Garamond"/>
                <a:ea typeface="Cormorant Garamond"/>
                <a:cs typeface="Cormorant Garamond"/>
                <a:sym typeface="Cormorant Garamond"/>
              </a:rPr>
              <a:t>6</a:t>
            </a:r>
            <a:endParaRPr sz="4500" b="1" dirty="0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sp>
        <p:nvSpPr>
          <p:cNvPr id="48" name="Google Shape;343;p37">
            <a:extLst>
              <a:ext uri="{FF2B5EF4-FFF2-40B4-BE49-F238E27FC236}">
                <a16:creationId xmlns:a16="http://schemas.microsoft.com/office/drawing/2014/main" id="{8A7B7E6E-648A-46C5-99E7-5F1295D1CB0F}"/>
              </a:ext>
            </a:extLst>
          </p:cNvPr>
          <p:cNvSpPr/>
          <p:nvPr/>
        </p:nvSpPr>
        <p:spPr>
          <a:xfrm rot="5400000">
            <a:off x="6517941" y="2617915"/>
            <a:ext cx="1033500" cy="192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49" name="Google Shape;332;p37">
            <a:extLst>
              <a:ext uri="{FF2B5EF4-FFF2-40B4-BE49-F238E27FC236}">
                <a16:creationId xmlns:a16="http://schemas.microsoft.com/office/drawing/2014/main" id="{049D1FE5-4413-4263-9091-D4095E926A06}"/>
              </a:ext>
            </a:extLst>
          </p:cNvPr>
          <p:cNvSpPr txBox="1"/>
          <p:nvPr/>
        </p:nvSpPr>
        <p:spPr>
          <a:xfrm>
            <a:off x="6239307" y="3325658"/>
            <a:ext cx="1777166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Simulated </a:t>
            </a:r>
          </a:p>
          <a:p>
            <a:pPr lvl="0" algn="ctr"/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Annealing</a:t>
            </a:r>
          </a:p>
        </p:txBody>
      </p:sp>
      <p:sp>
        <p:nvSpPr>
          <p:cNvPr id="50" name="Google Shape;340;p37">
            <a:extLst>
              <a:ext uri="{FF2B5EF4-FFF2-40B4-BE49-F238E27FC236}">
                <a16:creationId xmlns:a16="http://schemas.microsoft.com/office/drawing/2014/main" id="{BF4F224E-597B-42AA-909D-75952A02E429}"/>
              </a:ext>
            </a:extLst>
          </p:cNvPr>
          <p:cNvSpPr txBox="1"/>
          <p:nvPr/>
        </p:nvSpPr>
        <p:spPr>
          <a:xfrm>
            <a:off x="6631041" y="1573467"/>
            <a:ext cx="807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Cormorant Garamond"/>
                <a:ea typeface="Cormorant Garamond"/>
                <a:cs typeface="Cormorant Garamond"/>
                <a:sym typeface="Cormorant Garamond"/>
              </a:rPr>
              <a:t>7</a:t>
            </a:r>
            <a:endParaRPr sz="4500" b="1" dirty="0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  <p:cxnSp>
        <p:nvCxnSpPr>
          <p:cNvPr id="51" name="Google Shape;336;p37">
            <a:extLst>
              <a:ext uri="{FF2B5EF4-FFF2-40B4-BE49-F238E27FC236}">
                <a16:creationId xmlns:a16="http://schemas.microsoft.com/office/drawing/2014/main" id="{2DB2F816-9F91-4E92-AA1D-DB13EF0DEF61}"/>
              </a:ext>
            </a:extLst>
          </p:cNvPr>
          <p:cNvCxnSpPr>
            <a:cxnSpLocks/>
          </p:cNvCxnSpPr>
          <p:nvPr/>
        </p:nvCxnSpPr>
        <p:spPr>
          <a:xfrm>
            <a:off x="7226456" y="3067550"/>
            <a:ext cx="534702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oval" w="med" len="med"/>
            <a:tailEnd type="oval" w="med" len="med"/>
          </a:ln>
        </p:spPr>
      </p:cxnSp>
      <p:sp>
        <p:nvSpPr>
          <p:cNvPr id="52" name="Google Shape;343;p37">
            <a:extLst>
              <a:ext uri="{FF2B5EF4-FFF2-40B4-BE49-F238E27FC236}">
                <a16:creationId xmlns:a16="http://schemas.microsoft.com/office/drawing/2014/main" id="{460E76F5-AE88-4700-AA0B-385D395D8258}"/>
              </a:ext>
            </a:extLst>
          </p:cNvPr>
          <p:cNvSpPr/>
          <p:nvPr/>
        </p:nvSpPr>
        <p:spPr>
          <a:xfrm rot="5400000">
            <a:off x="7500354" y="3367009"/>
            <a:ext cx="1033500" cy="19221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53" name="Google Shape;332;p37">
            <a:extLst>
              <a:ext uri="{FF2B5EF4-FFF2-40B4-BE49-F238E27FC236}">
                <a16:creationId xmlns:a16="http://schemas.microsoft.com/office/drawing/2014/main" id="{D50208BC-DA05-414A-A7B5-4E20F31B8B16}"/>
              </a:ext>
            </a:extLst>
          </p:cNvPr>
          <p:cNvSpPr txBox="1"/>
          <p:nvPr/>
        </p:nvSpPr>
        <p:spPr>
          <a:xfrm>
            <a:off x="7114026" y="2422116"/>
            <a:ext cx="1777166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ctr"/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Tabu</a:t>
            </a:r>
          </a:p>
          <a:p>
            <a:pPr lvl="0" algn="ctr"/>
            <a:r>
              <a:rPr lang="en-US" sz="1800" dirty="0">
                <a:latin typeface="Raleway Medium"/>
                <a:ea typeface="Raleway Medium"/>
                <a:cs typeface="Raleway Medium"/>
                <a:sym typeface="Raleway Medium"/>
              </a:rPr>
              <a:t>Search</a:t>
            </a:r>
          </a:p>
        </p:txBody>
      </p:sp>
      <p:sp>
        <p:nvSpPr>
          <p:cNvPr id="54" name="Google Shape;340;p37">
            <a:extLst>
              <a:ext uri="{FF2B5EF4-FFF2-40B4-BE49-F238E27FC236}">
                <a16:creationId xmlns:a16="http://schemas.microsoft.com/office/drawing/2014/main" id="{857D76B9-9C64-41A0-969E-0D0BAF051EF6}"/>
              </a:ext>
            </a:extLst>
          </p:cNvPr>
          <p:cNvSpPr txBox="1"/>
          <p:nvPr/>
        </p:nvSpPr>
        <p:spPr>
          <a:xfrm>
            <a:off x="7612823" y="3925981"/>
            <a:ext cx="8073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 b="1" dirty="0">
                <a:latin typeface="Cormorant Garamond"/>
                <a:ea typeface="Cormorant Garamond"/>
                <a:cs typeface="Cormorant Garamond"/>
                <a:sym typeface="Cormorant Garamond"/>
              </a:rPr>
              <a:t>8</a:t>
            </a:r>
            <a:endParaRPr sz="4500" b="1" dirty="0">
              <a:solidFill>
                <a:srgbClr val="000000"/>
              </a:solidFill>
              <a:latin typeface="Cormorant Garamond"/>
              <a:ea typeface="Cormorant Garamond"/>
              <a:cs typeface="Cormorant Garamond"/>
              <a:sym typeface="Cormorant 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560969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500"/>
                            </p:stCondLst>
                            <p:childTnLst>
                              <p:par>
                                <p:cTn id="6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000"/>
                            </p:stCondLst>
                            <p:childTnLst>
                              <p:par>
                                <p:cTn id="1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5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1000"/>
                            </p:stCondLst>
                            <p:childTnLst>
                              <p:par>
                                <p:cTn id="1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4" grpId="0"/>
      <p:bldP spid="35" grpId="0"/>
      <p:bldP spid="36" grpId="0"/>
      <p:bldP spid="37" grpId="0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22" grpId="0" animBg="1"/>
      <p:bldP spid="23" grpId="0"/>
      <p:bldP spid="24" grpId="0"/>
      <p:bldP spid="26" grpId="0" animBg="1"/>
      <p:bldP spid="28" grpId="0"/>
      <p:bldP spid="47" grpId="0"/>
      <p:bldP spid="48" grpId="0" animBg="1"/>
      <p:bldP spid="49" grpId="0"/>
      <p:bldP spid="50" grpId="0"/>
      <p:bldP spid="52" grpId="0" animBg="1"/>
      <p:bldP spid="53" grpId="0"/>
      <p:bldP spid="5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193;p30">
            <a:extLst>
              <a:ext uri="{FF2B5EF4-FFF2-40B4-BE49-F238E27FC236}">
                <a16:creationId xmlns:a16="http://schemas.microsoft.com/office/drawing/2014/main" id="{FA037193-8465-4960-B353-93178E43A0A2}"/>
              </a:ext>
            </a:extLst>
          </p:cNvPr>
          <p:cNvSpPr txBox="1"/>
          <p:nvPr/>
        </p:nvSpPr>
        <p:spPr>
          <a:xfrm>
            <a:off x="92866" y="116341"/>
            <a:ext cx="1711323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 sz="12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709B725-0B63-410E-A468-9B3B161185F7}"/>
              </a:ext>
            </a:extLst>
          </p:cNvPr>
          <p:cNvSpPr txBox="1"/>
          <p:nvPr/>
        </p:nvSpPr>
        <p:spPr>
          <a:xfrm>
            <a:off x="876992" y="293715"/>
            <a:ext cx="10256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Description</a:t>
            </a:r>
            <a:endParaRPr lang="en-US" sz="1200" dirty="0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738B1CD1-584D-4440-94EC-EF28E8F9BE74}"/>
              </a:ext>
            </a:extLst>
          </p:cNvPr>
          <p:cNvSpPr txBox="1"/>
          <p:nvPr/>
        </p:nvSpPr>
        <p:spPr>
          <a:xfrm>
            <a:off x="1150493" y="1478859"/>
            <a:ext cx="6603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1" dirty="0">
                <a:solidFill>
                  <a:schemeClr val="tx1"/>
                </a:solidFill>
                <a:effectLst/>
                <a:latin typeface="-apple-system"/>
              </a:rPr>
              <a:t>How many ways are there to cut a big stock item into small pieces of required lengths?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EF37DC1E-6988-4DF5-A690-DF2058665619}"/>
              </a:ext>
            </a:extLst>
          </p:cNvPr>
          <p:cNvSpPr txBox="1"/>
          <p:nvPr/>
        </p:nvSpPr>
        <p:spPr>
          <a:xfrm>
            <a:off x="1356610" y="2072725"/>
            <a:ext cx="464695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0" i="0" dirty="0">
                <a:solidFill>
                  <a:schemeClr val="tx1"/>
                </a:solidFill>
                <a:effectLst/>
                <a:latin typeface="-apple-system"/>
              </a:rPr>
              <a:t>The answer is: Too many ways!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7219EAE-1713-4FD7-AC5A-C08106153F02}"/>
              </a:ext>
            </a:extLst>
          </p:cNvPr>
          <p:cNvSpPr txBox="1"/>
          <p:nvPr/>
        </p:nvSpPr>
        <p:spPr>
          <a:xfrm>
            <a:off x="1150494" y="795248"/>
            <a:ext cx="6603167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-apple-system"/>
              </a:rPr>
              <a:t>If you have seen wide Paper or Fabric Rolls cut into smaller width rolls, or cutting of big metal rods.</a:t>
            </a:r>
          </a:p>
          <a:p>
            <a:pPr algn="l"/>
            <a:r>
              <a:rPr lang="en-US" i="0" dirty="0">
                <a:solidFill>
                  <a:srgbClr val="111111"/>
                </a:solidFill>
                <a:effectLst/>
                <a:latin typeface="-apple-system"/>
              </a:rPr>
              <a:t>You might have wondered: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CFE88B6-7410-48CE-9D1E-9BF993E04169}"/>
              </a:ext>
            </a:extLst>
          </p:cNvPr>
          <p:cNvSpPr txBox="1"/>
          <p:nvPr/>
        </p:nvSpPr>
        <p:spPr>
          <a:xfrm>
            <a:off x="1150493" y="2483586"/>
            <a:ext cx="4646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Perhaps a better question is:</a:t>
            </a:r>
            <a:endParaRPr lang="en-US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1B213AE-6CF9-486F-B73E-F1496EB66EF4}"/>
              </a:ext>
            </a:extLst>
          </p:cNvPr>
          <p:cNvSpPr txBox="1"/>
          <p:nvPr/>
        </p:nvSpPr>
        <p:spPr>
          <a:xfrm>
            <a:off x="1150493" y="2769675"/>
            <a:ext cx="660316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1" dirty="0">
                <a:solidFill>
                  <a:schemeClr val="tx1"/>
                </a:solidFill>
                <a:effectLst/>
                <a:latin typeface="-apple-system"/>
              </a:rPr>
              <a:t>How to cut required small pieces from the stock item so that waste is minimum?</a:t>
            </a: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130DE8E6-0E61-42BA-99DD-CEC72B582130}"/>
              </a:ext>
            </a:extLst>
          </p:cNvPr>
          <p:cNvSpPr txBox="1"/>
          <p:nvPr/>
        </p:nvSpPr>
        <p:spPr>
          <a:xfrm>
            <a:off x="1150493" y="3772619"/>
            <a:ext cx="67305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800" b="1" i="1" dirty="0">
                <a:solidFill>
                  <a:schemeClr val="tx1"/>
                </a:solidFill>
                <a:effectLst/>
                <a:latin typeface="-apple-system"/>
              </a:rPr>
              <a:t>How to cut the required small pieces from the stock item so that minimum possible stock items are used?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C7441FE5-A30A-4AAF-8335-36BD4BE4197D}"/>
              </a:ext>
            </a:extLst>
          </p:cNvPr>
          <p:cNvSpPr txBox="1"/>
          <p:nvPr/>
        </p:nvSpPr>
        <p:spPr>
          <a:xfrm>
            <a:off x="1180476" y="3528605"/>
            <a:ext cx="464695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11111"/>
                </a:solidFill>
                <a:effectLst/>
                <a:latin typeface="-apple-system"/>
              </a:rPr>
              <a:t>Another question you could ask: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92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" grpId="0"/>
      <p:bldP spid="83" grpId="0"/>
      <p:bldP spid="85" grpId="0"/>
      <p:bldP spid="91" grpId="0"/>
      <p:bldP spid="9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tock rod 89cm">
            <a:extLst>
              <a:ext uri="{FF2B5EF4-FFF2-40B4-BE49-F238E27FC236}">
                <a16:creationId xmlns:a16="http://schemas.microsoft.com/office/drawing/2014/main" id="{093A5D58-71AC-441D-95B8-2EFEA37F06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998" y="636315"/>
            <a:ext cx="4280753" cy="14218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3;p30">
            <a:extLst>
              <a:ext uri="{FF2B5EF4-FFF2-40B4-BE49-F238E27FC236}">
                <a16:creationId xmlns:a16="http://schemas.microsoft.com/office/drawing/2014/main" id="{5BE852FE-16A8-491F-9C1F-BF0C167F51B9}"/>
              </a:ext>
            </a:extLst>
          </p:cNvPr>
          <p:cNvSpPr txBox="1"/>
          <p:nvPr/>
        </p:nvSpPr>
        <p:spPr>
          <a:xfrm>
            <a:off x="92866" y="116341"/>
            <a:ext cx="1711323" cy="34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Problem</a:t>
            </a:r>
            <a:endParaRPr sz="1200" b="1" dirty="0">
              <a:solidFill>
                <a:schemeClr val="dk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7554642-D3A3-41CC-B8EE-4391CAE13BD4}"/>
              </a:ext>
            </a:extLst>
          </p:cNvPr>
          <p:cNvSpPr txBox="1"/>
          <p:nvPr/>
        </p:nvSpPr>
        <p:spPr>
          <a:xfrm>
            <a:off x="876992" y="293715"/>
            <a:ext cx="102569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Description</a:t>
            </a:r>
            <a:endParaRPr lang="en-US" sz="1200" dirty="0"/>
          </a:p>
        </p:txBody>
      </p:sp>
      <p:pic>
        <p:nvPicPr>
          <p:cNvPr id="1028" name="Picture 4" descr="Customer Order">
            <a:extLst>
              <a:ext uri="{FF2B5EF4-FFF2-40B4-BE49-F238E27FC236}">
                <a16:creationId xmlns:a16="http://schemas.microsoft.com/office/drawing/2014/main" id="{ADA377D7-C673-47F3-8607-18357ABE6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1291" y="394739"/>
            <a:ext cx="2069704" cy="20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1D Cutting Stock Problem example">
            <a:extLst>
              <a:ext uri="{FF2B5EF4-FFF2-40B4-BE49-F238E27FC236}">
                <a16:creationId xmlns:a16="http://schemas.microsoft.com/office/drawing/2014/main" id="{819AB80B-8C24-4E20-902D-3402E396C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798" y="2715125"/>
            <a:ext cx="5514436" cy="20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029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62EE0A6-293C-46AF-8A15-8A9318894DC5}"/>
              </a:ext>
            </a:extLst>
          </p:cNvPr>
          <p:cNvSpPr txBox="1"/>
          <p:nvPr/>
        </p:nvSpPr>
        <p:spPr>
          <a:xfrm>
            <a:off x="562198" y="136319"/>
            <a:ext cx="1169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N-knapsack</a:t>
            </a:r>
            <a:endParaRPr lang="en-US" sz="12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D83E1B-CABB-4B2F-B5DB-EB42D0596DC9}"/>
              </a:ext>
            </a:extLst>
          </p:cNvPr>
          <p:cNvSpPr txBox="1"/>
          <p:nvPr/>
        </p:nvSpPr>
        <p:spPr>
          <a:xfrm>
            <a:off x="963119" y="292165"/>
            <a:ext cx="985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Algorithm</a:t>
            </a:r>
            <a:endParaRPr lang="en-US" dirty="0"/>
          </a:p>
        </p:txBody>
      </p:sp>
      <p:pic>
        <p:nvPicPr>
          <p:cNvPr id="2050" name="Picture 2" descr="Knapsack problem - Wikipedia">
            <a:extLst>
              <a:ext uri="{FF2B5EF4-FFF2-40B4-BE49-F238E27FC236}">
                <a16:creationId xmlns:a16="http://schemas.microsoft.com/office/drawing/2014/main" id="{56CB049D-AE1A-4DC5-9E71-91DB4A87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238" y="430665"/>
            <a:ext cx="2817701" cy="244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B5C3612-1E59-44FA-9EC2-6AC62B192AB1}"/>
              </a:ext>
            </a:extLst>
          </p:cNvPr>
          <p:cNvGrpSpPr/>
          <p:nvPr/>
        </p:nvGrpSpPr>
        <p:grpSpPr>
          <a:xfrm>
            <a:off x="2675744" y="3579453"/>
            <a:ext cx="5514436" cy="1309970"/>
            <a:chOff x="2016177" y="3561053"/>
            <a:chExt cx="5514436" cy="1309970"/>
          </a:xfrm>
        </p:grpSpPr>
        <p:pic>
          <p:nvPicPr>
            <p:cNvPr id="13" name="Picture 6" descr="1D Cutting Stock Problem example">
              <a:extLst>
                <a:ext uri="{FF2B5EF4-FFF2-40B4-BE49-F238E27FC236}">
                  <a16:creationId xmlns:a16="http://schemas.microsoft.com/office/drawing/2014/main" id="{8BB0B6D0-63EC-43B2-8240-5DCDE382B52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707"/>
            <a:stretch/>
          </p:blipFill>
          <p:spPr bwMode="auto">
            <a:xfrm>
              <a:off x="2016177" y="3561053"/>
              <a:ext cx="5514436" cy="13099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6" descr="1D Cutting Stock Problem example">
              <a:extLst>
                <a:ext uri="{FF2B5EF4-FFF2-40B4-BE49-F238E27FC236}">
                  <a16:creationId xmlns:a16="http://schemas.microsoft.com/office/drawing/2014/main" id="{EBA90F78-72B5-41BE-B234-D713576D1F9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9348" b="75226"/>
            <a:stretch/>
          </p:blipFill>
          <p:spPr bwMode="auto">
            <a:xfrm>
              <a:off x="4181007" y="4311116"/>
              <a:ext cx="2793167" cy="51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6" descr="1D Cutting Stock Problem example">
              <a:extLst>
                <a:ext uri="{FF2B5EF4-FFF2-40B4-BE49-F238E27FC236}">
                  <a16:creationId xmlns:a16="http://schemas.microsoft.com/office/drawing/2014/main" id="{25B4B5A5-3259-4D30-9053-C0AA865D859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629" r="21893" b="75226"/>
            <a:stretch/>
          </p:blipFill>
          <p:spPr bwMode="auto">
            <a:xfrm>
              <a:off x="5713751" y="3561053"/>
              <a:ext cx="1515256" cy="5127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1D Cutting Stock Problem example">
              <a:extLst>
                <a:ext uri="{FF2B5EF4-FFF2-40B4-BE49-F238E27FC236}">
                  <a16:creationId xmlns:a16="http://schemas.microsoft.com/office/drawing/2014/main" id="{DE83C074-CF50-48B0-AFBA-BB7CC9AE698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3" t="2201" r="1052" b="92052"/>
            <a:stretch/>
          </p:blipFill>
          <p:spPr bwMode="auto">
            <a:xfrm>
              <a:off x="7232755" y="3734984"/>
              <a:ext cx="251085" cy="2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1D Cutting Stock Problem example">
              <a:extLst>
                <a:ext uri="{FF2B5EF4-FFF2-40B4-BE49-F238E27FC236}">
                  <a16:creationId xmlns:a16="http://schemas.microsoft.com/office/drawing/2014/main" id="{CA0AFC73-F847-4CD5-BBCA-FE9A7FC6A61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8573" t="2201" r="1052" b="92052"/>
            <a:stretch/>
          </p:blipFill>
          <p:spPr bwMode="auto">
            <a:xfrm>
              <a:off x="6974174" y="4452421"/>
              <a:ext cx="502170" cy="230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2" descr="stock rod 89cm">
            <a:extLst>
              <a:ext uri="{FF2B5EF4-FFF2-40B4-BE49-F238E27FC236}">
                <a16:creationId xmlns:a16="http://schemas.microsoft.com/office/drawing/2014/main" id="{77600666-68D4-4F16-A305-E8764F8662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620" y="2050696"/>
            <a:ext cx="3137528" cy="1042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ustomer Order">
            <a:extLst>
              <a:ext uri="{FF2B5EF4-FFF2-40B4-BE49-F238E27FC236}">
                <a16:creationId xmlns:a16="http://schemas.microsoft.com/office/drawing/2014/main" id="{989858DB-3BB8-4B42-A396-49A4FA466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574" y="3179162"/>
            <a:ext cx="1767592" cy="1767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530;p45">
            <a:extLst>
              <a:ext uri="{FF2B5EF4-FFF2-40B4-BE49-F238E27FC236}">
                <a16:creationId xmlns:a16="http://schemas.microsoft.com/office/drawing/2014/main" id="{B1840528-C6F2-42FD-B456-A35C540636E4}"/>
              </a:ext>
            </a:extLst>
          </p:cNvPr>
          <p:cNvSpPr/>
          <p:nvPr/>
        </p:nvSpPr>
        <p:spPr>
          <a:xfrm>
            <a:off x="3473970" y="22488"/>
            <a:ext cx="3003029" cy="3003029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08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1F2C89-0F68-4318-AE22-3C31DEE71D35}"/>
                  </a:ext>
                </a:extLst>
              </p:cNvPr>
              <p:cNvSpPr txBox="1"/>
              <p:nvPr/>
            </p:nvSpPr>
            <p:spPr>
              <a:xfrm>
                <a:off x="1124261" y="662362"/>
                <a:ext cx="6614410" cy="10041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marR="0" lvl="0" indent="-34290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"/>
                </a:pPr>
                <a:r>
                  <a:rPr lang="en-US" sz="1400" dirty="0">
                    <a:effectLst/>
                    <a:latin typeface="-apple-system"/>
                    <a:ea typeface="Calibri" panose="020F0502020204030204" pitchFamily="34" charset="0"/>
                    <a:cs typeface="B Nazanin" panose="00000400000000000000" pitchFamily="2" charset="-78"/>
                  </a:rPr>
                  <a:t>Example: 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𝑊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Calibri" panose="020F0502020204030204" pitchFamily="34" charset="0"/>
                        <a:cs typeface="B Nazanin" panose="00000400000000000000" pitchFamily="2" charset="-78"/>
                      </a:rPr>
                      <m:t>15</m:t>
                    </m:r>
                  </m:oMath>
                </a14:m>
                <a:r>
                  <a:rPr lang="en-US" sz="1400" dirty="0">
                    <a:effectLst/>
                    <a:latin typeface="-apple-system"/>
                    <a:ea typeface="Times New Roman" panose="02020603050405020304" pitchFamily="18" charset="0"/>
                    <a:cs typeface="B Nazanin" panose="00000400000000000000" pitchFamily="2" charset="-78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𝑚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=</m:t>
                    </m:r>
                    <m:r>
                      <a:rPr lang="en-US" sz="14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B Nazanin" panose="00000400000000000000" pitchFamily="2" charset="-78"/>
                      </a:rPr>
                      <m:t>3</m:t>
                    </m:r>
                  </m:oMath>
                </a14:m>
                <a:r>
                  <a:rPr lang="en-US" sz="1400" dirty="0">
                    <a:effectLst/>
                    <a:latin typeface="-apple-system"/>
                    <a:ea typeface="Times New Roman" panose="02020603050405020304" pitchFamily="18" charset="0"/>
                    <a:cs typeface="B Nazanin" panose="00000400000000000000" pitchFamily="2" charset="-78"/>
                  </a:rPr>
                  <a:t>; 15-ft boards are cut to meet the following requirements:</a:t>
                </a:r>
                <a:endParaRPr lang="en-US" sz="1100" dirty="0">
                  <a:effectLst/>
                  <a:latin typeface="-apple-system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"/>
                </a:pPr>
                <a:r>
                  <a:rPr lang="en-US" sz="1400" dirty="0">
                    <a:effectLst/>
                    <a:latin typeface="-apple-system"/>
                    <a:ea typeface="Calibri" panose="020F0502020204030204" pitchFamily="34" charset="0"/>
                    <a:cs typeface="B Nazanin" panose="00000400000000000000" pitchFamily="2" charset="-78"/>
                  </a:rPr>
                  <a:t>80 4-ft boards,</a:t>
                </a:r>
                <a:endParaRPr lang="en-US" sz="1100" dirty="0">
                  <a:effectLst/>
                  <a:latin typeface="-apple-system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"/>
                </a:pPr>
                <a:r>
                  <a:rPr lang="en-US" sz="1400" dirty="0">
                    <a:effectLst/>
                    <a:latin typeface="-apple-system"/>
                    <a:ea typeface="Calibri" panose="020F0502020204030204" pitchFamily="34" charset="0"/>
                    <a:cs typeface="B Nazanin" panose="00000400000000000000" pitchFamily="2" charset="-78"/>
                  </a:rPr>
                  <a:t>50 6-ft boards,</a:t>
                </a:r>
                <a:endParaRPr lang="en-US" sz="1100" dirty="0">
                  <a:effectLst/>
                  <a:latin typeface="-apple-system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 marL="742950" marR="0" lvl="1" indent="-285750">
                  <a:lnSpc>
                    <a:spcPct val="107000"/>
                  </a:lnSpc>
                  <a:spcBef>
                    <a:spcPts val="0"/>
                  </a:spcBef>
                  <a:spcAft>
                    <a:spcPts val="800"/>
                  </a:spcAft>
                  <a:buFont typeface="Wingdings" panose="05000000000000000000" pitchFamily="2" charset="2"/>
                  <a:buChar char=""/>
                </a:pPr>
                <a:r>
                  <a:rPr lang="en-US" sz="1400" dirty="0">
                    <a:effectLst/>
                    <a:latin typeface="-apple-system"/>
                    <a:ea typeface="Calibri" panose="020F0502020204030204" pitchFamily="34" charset="0"/>
                    <a:cs typeface="B Nazanin" panose="00000400000000000000" pitchFamily="2" charset="-78"/>
                  </a:rPr>
                  <a:t>And 100 7-ft boards</a:t>
                </a:r>
                <a:endParaRPr lang="en-US" sz="1100" dirty="0">
                  <a:effectLst/>
                  <a:latin typeface="-apple-system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311F2C89-0F68-4318-AE22-3C31DEE71D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4261" y="662362"/>
                <a:ext cx="6614410" cy="1004186"/>
              </a:xfrm>
              <a:prstGeom prst="rect">
                <a:avLst/>
              </a:prstGeom>
              <a:blipFill>
                <a:blip r:embed="rId2"/>
                <a:stretch>
                  <a:fillRect l="-92" t="-610" b="-54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9B9B325B-72A9-4512-8988-3155280602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84" t="48379" r="19108" b="10893"/>
          <a:stretch/>
        </p:blipFill>
        <p:spPr>
          <a:xfrm>
            <a:off x="1183552" y="1819359"/>
            <a:ext cx="3395273" cy="209487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26B572B-E645-431A-9837-6282118FA1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79" t="9982" r="62531" b="59344"/>
          <a:stretch/>
        </p:blipFill>
        <p:spPr>
          <a:xfrm>
            <a:off x="4814387" y="1851753"/>
            <a:ext cx="2784423" cy="157771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E08DDE0-5C48-47DF-8213-694DAFDC26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9986" y="3429467"/>
            <a:ext cx="2573224" cy="4553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5AFF830-9E10-4CEF-BD43-5F25873BB2A2}"/>
              </a:ext>
            </a:extLst>
          </p:cNvPr>
          <p:cNvSpPr txBox="1"/>
          <p:nvPr/>
        </p:nvSpPr>
        <p:spPr>
          <a:xfrm>
            <a:off x="562198" y="136319"/>
            <a:ext cx="116916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N-knapsack</a:t>
            </a:r>
            <a:endParaRPr 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0D3C341-DA7E-43AD-858B-6A96DCBBEBC3}"/>
              </a:ext>
            </a:extLst>
          </p:cNvPr>
          <p:cNvSpPr txBox="1"/>
          <p:nvPr/>
        </p:nvSpPr>
        <p:spPr>
          <a:xfrm>
            <a:off x="963119" y="292165"/>
            <a:ext cx="985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Algorithm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A6F3BC-B679-4781-A42E-D05B160087A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2368" t="49035" b="30564"/>
          <a:stretch/>
        </p:blipFill>
        <p:spPr>
          <a:xfrm>
            <a:off x="1356609" y="3957868"/>
            <a:ext cx="5217982" cy="1049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36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A4BABF42-096C-4C81-B534-836B3BC9B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845" y="410354"/>
            <a:ext cx="3824128" cy="45153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6934F9-A277-4BA0-9AC7-71EE4DC859B4}"/>
              </a:ext>
            </a:extLst>
          </p:cNvPr>
          <p:cNvSpPr txBox="1"/>
          <p:nvPr/>
        </p:nvSpPr>
        <p:spPr>
          <a:xfrm>
            <a:off x="1341686" y="234538"/>
            <a:ext cx="92182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time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0DD8E5B-8D50-49AB-937B-7633D2935DDA}"/>
              </a:ext>
            </a:extLst>
          </p:cNvPr>
          <p:cNvSpPr txBox="1"/>
          <p:nvPr/>
        </p:nvSpPr>
        <p:spPr>
          <a:xfrm>
            <a:off x="584649" y="234539"/>
            <a:ext cx="985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264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530;p45">
            <a:extLst>
              <a:ext uri="{FF2B5EF4-FFF2-40B4-BE49-F238E27FC236}">
                <a16:creationId xmlns:a16="http://schemas.microsoft.com/office/drawing/2014/main" id="{77E5199E-43F8-45CF-83E3-47574C5F5F33}"/>
              </a:ext>
            </a:extLst>
          </p:cNvPr>
          <p:cNvSpPr/>
          <p:nvPr/>
        </p:nvSpPr>
        <p:spPr>
          <a:xfrm>
            <a:off x="3292188" y="1270000"/>
            <a:ext cx="2412488" cy="2412488"/>
          </a:xfrm>
          <a:prstGeom prst="ellipse">
            <a:avLst/>
          </a:prstGeom>
          <a:noFill/>
          <a:ln w="9525" cap="flat" cmpd="sng">
            <a:solidFill>
              <a:schemeClr val="dk2"/>
            </a:solidFill>
            <a:prstDash val="lg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4934D7B6-2CD8-4244-889B-9CB46DB0030E}"/>
              </a:ext>
            </a:extLst>
          </p:cNvPr>
          <p:cNvGrpSpPr/>
          <p:nvPr/>
        </p:nvGrpSpPr>
        <p:grpSpPr>
          <a:xfrm>
            <a:off x="3442809" y="1498079"/>
            <a:ext cx="2123997" cy="1931730"/>
            <a:chOff x="3442809" y="1498079"/>
            <a:chExt cx="2123997" cy="1931730"/>
          </a:xfrm>
        </p:grpSpPr>
        <p:sp>
          <p:nvSpPr>
            <p:cNvPr id="31" name="Google Shape;533;p45">
              <a:extLst>
                <a:ext uri="{FF2B5EF4-FFF2-40B4-BE49-F238E27FC236}">
                  <a16:creationId xmlns:a16="http://schemas.microsoft.com/office/drawing/2014/main" id="{0150FF9B-7D30-45F1-8A1A-4389365BD6CD}"/>
                </a:ext>
              </a:extLst>
            </p:cNvPr>
            <p:cNvSpPr/>
            <p:nvPr/>
          </p:nvSpPr>
          <p:spPr>
            <a:xfrm>
              <a:off x="3489985" y="1522548"/>
              <a:ext cx="349200" cy="6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535;p45">
              <a:extLst>
                <a:ext uri="{FF2B5EF4-FFF2-40B4-BE49-F238E27FC236}">
                  <a16:creationId xmlns:a16="http://schemas.microsoft.com/office/drawing/2014/main" id="{C881DE23-F209-427A-BCDB-9F035469A6AD}"/>
                </a:ext>
              </a:extLst>
            </p:cNvPr>
            <p:cNvSpPr/>
            <p:nvPr/>
          </p:nvSpPr>
          <p:spPr>
            <a:xfrm>
              <a:off x="3442809" y="3368009"/>
              <a:ext cx="349200" cy="6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536;p45">
              <a:extLst>
                <a:ext uri="{FF2B5EF4-FFF2-40B4-BE49-F238E27FC236}">
                  <a16:creationId xmlns:a16="http://schemas.microsoft.com/office/drawing/2014/main" id="{3D55ABC8-D8B5-454F-BA9E-72DDCAC75710}"/>
                </a:ext>
              </a:extLst>
            </p:cNvPr>
            <p:cNvSpPr/>
            <p:nvPr/>
          </p:nvSpPr>
          <p:spPr>
            <a:xfrm>
              <a:off x="5217606" y="3356013"/>
              <a:ext cx="349200" cy="6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4" name="Google Shape;536;p45">
              <a:extLst>
                <a:ext uri="{FF2B5EF4-FFF2-40B4-BE49-F238E27FC236}">
                  <a16:creationId xmlns:a16="http://schemas.microsoft.com/office/drawing/2014/main" id="{4C3E37A9-464C-44A2-A7FD-EB7C4FF5E401}"/>
                </a:ext>
              </a:extLst>
            </p:cNvPr>
            <p:cNvSpPr/>
            <p:nvPr/>
          </p:nvSpPr>
          <p:spPr>
            <a:xfrm>
              <a:off x="5212341" y="1498079"/>
              <a:ext cx="349200" cy="618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BAD213A7-3981-4125-AFFD-B75BE4AE9150}"/>
              </a:ext>
            </a:extLst>
          </p:cNvPr>
          <p:cNvSpPr txBox="1"/>
          <p:nvPr/>
        </p:nvSpPr>
        <p:spPr>
          <a:xfrm>
            <a:off x="3526366" y="1737333"/>
            <a:ext cx="19441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G2 Rubber Stamp LET" panose="000004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Cutting</a:t>
            </a:r>
          </a:p>
          <a:p>
            <a:pPr algn="ctr"/>
            <a:r>
              <a:rPr lang="en-US" sz="2800" dirty="0">
                <a:latin typeface="G2 Rubber Stamp LET" panose="000004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Stock</a:t>
            </a:r>
          </a:p>
          <a:p>
            <a:pPr algn="ctr"/>
            <a:r>
              <a:rPr lang="en-US" sz="2800" dirty="0">
                <a:latin typeface="G2 Rubber Stamp LET" panose="00000400000000000000" pitchFamily="2" charset="0"/>
                <a:ea typeface="Open Sans ExtraBold" panose="020B0906030804020204" pitchFamily="34" charset="0"/>
                <a:cs typeface="Open Sans ExtraBold" panose="020B0906030804020204" pitchFamily="34" charset="0"/>
              </a:rPr>
              <a:t>problem</a:t>
            </a:r>
          </a:p>
        </p:txBody>
      </p:sp>
      <p:pic>
        <p:nvPicPr>
          <p:cNvPr id="3074" name="Picture 2" descr="1D Cutting Stock Problem example">
            <a:extLst>
              <a:ext uri="{FF2B5EF4-FFF2-40B4-BE49-F238E27FC236}">
                <a16:creationId xmlns:a16="http://schemas.microsoft.com/office/drawing/2014/main" id="{DB016BE8-7FAA-4C09-BDEE-912389B23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8854" y="537654"/>
            <a:ext cx="2191530" cy="14646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hree-Dimensional Bin Packing and Mixed-Case Palletization">
            <a:extLst>
              <a:ext uri="{FF2B5EF4-FFF2-40B4-BE49-F238E27FC236}">
                <a16:creationId xmlns:a16="http://schemas.microsoft.com/office/drawing/2014/main" id="{311F4D93-81B5-4006-BE37-4A5150A305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4506" y="2429830"/>
            <a:ext cx="1800225" cy="2533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F9E8EB6B-1D4F-4373-9A47-DB15B3120A88}"/>
              </a:ext>
            </a:extLst>
          </p:cNvPr>
          <p:cNvGrpSpPr/>
          <p:nvPr/>
        </p:nvGrpSpPr>
        <p:grpSpPr>
          <a:xfrm>
            <a:off x="1209269" y="769827"/>
            <a:ext cx="1890211" cy="1660003"/>
            <a:chOff x="1563025" y="506978"/>
            <a:chExt cx="1890211" cy="1660003"/>
          </a:xfrm>
        </p:grpSpPr>
        <p:pic>
          <p:nvPicPr>
            <p:cNvPr id="37" name="Picture 2" descr="Knapsack problem - Wikipedia">
              <a:extLst>
                <a:ext uri="{FF2B5EF4-FFF2-40B4-BE49-F238E27FC236}">
                  <a16:creationId xmlns:a16="http://schemas.microsoft.com/office/drawing/2014/main" id="{E8F0E321-DDED-45B6-96B4-603A8B19592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 t="23029" r="30415" b="22805"/>
            <a:stretch/>
          </p:blipFill>
          <p:spPr bwMode="auto">
            <a:xfrm>
              <a:off x="2544000" y="506978"/>
              <a:ext cx="757002" cy="89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2" name="Picture 2" descr="Knapsack problem - Wikipedia">
              <a:extLst>
                <a:ext uri="{FF2B5EF4-FFF2-40B4-BE49-F238E27FC236}">
                  <a16:creationId xmlns:a16="http://schemas.microsoft.com/office/drawing/2014/main" id="{085D9E2F-E5AD-40F1-92A1-D0962F1EB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 t="23029" r="30415" b="22805"/>
            <a:stretch/>
          </p:blipFill>
          <p:spPr bwMode="auto">
            <a:xfrm>
              <a:off x="2696234" y="1077520"/>
              <a:ext cx="757002" cy="89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Knapsack problem - Wikipedia">
              <a:extLst>
                <a:ext uri="{FF2B5EF4-FFF2-40B4-BE49-F238E27FC236}">
                  <a16:creationId xmlns:a16="http://schemas.microsoft.com/office/drawing/2014/main" id="{85E9F8CF-B2D8-48A2-B3EB-447C3544CF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 t="23029" r="30415" b="22805"/>
            <a:stretch/>
          </p:blipFill>
          <p:spPr bwMode="auto">
            <a:xfrm>
              <a:off x="2037165" y="531732"/>
              <a:ext cx="757002" cy="89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Picture 2" descr="Knapsack problem - Wikipedia">
              <a:extLst>
                <a:ext uri="{FF2B5EF4-FFF2-40B4-BE49-F238E27FC236}">
                  <a16:creationId xmlns:a16="http://schemas.microsoft.com/office/drawing/2014/main" id="{E51E6A3E-6132-4105-A825-9D6CFFFF8B7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 t="23029" r="30415" b="22805"/>
            <a:stretch/>
          </p:blipFill>
          <p:spPr bwMode="auto">
            <a:xfrm>
              <a:off x="1563025" y="578635"/>
              <a:ext cx="757002" cy="89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3" name="Picture 2" descr="Knapsack problem - Wikipedia">
              <a:extLst>
                <a:ext uri="{FF2B5EF4-FFF2-40B4-BE49-F238E27FC236}">
                  <a16:creationId xmlns:a16="http://schemas.microsoft.com/office/drawing/2014/main" id="{E3E08A2E-A304-45A5-9862-D2F93B865C0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 t="23029" r="30415" b="22805"/>
            <a:stretch/>
          </p:blipFill>
          <p:spPr bwMode="auto">
            <a:xfrm>
              <a:off x="2170574" y="1173440"/>
              <a:ext cx="757002" cy="89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2" descr="Knapsack problem - Wikipedia">
              <a:extLst>
                <a:ext uri="{FF2B5EF4-FFF2-40B4-BE49-F238E27FC236}">
                  <a16:creationId xmlns:a16="http://schemas.microsoft.com/office/drawing/2014/main" id="{819A21C3-49F1-4B82-98B8-175133AFC88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084" t="23029" r="30415" b="22805"/>
            <a:stretch/>
          </p:blipFill>
          <p:spPr bwMode="auto">
            <a:xfrm>
              <a:off x="1622099" y="1267245"/>
              <a:ext cx="757002" cy="899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6095CD62-0540-47A5-A137-50E568C66B63}"/>
              </a:ext>
            </a:extLst>
          </p:cNvPr>
          <p:cNvSpPr txBox="1"/>
          <p:nvPr/>
        </p:nvSpPr>
        <p:spPr>
          <a:xfrm>
            <a:off x="1528074" y="3214243"/>
            <a:ext cx="1475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And More…</a:t>
            </a:r>
            <a:endParaRPr lang="en-US" sz="20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0F1CFC2-54D0-4C90-B440-397539463489}"/>
              </a:ext>
            </a:extLst>
          </p:cNvPr>
          <p:cNvSpPr txBox="1"/>
          <p:nvPr/>
        </p:nvSpPr>
        <p:spPr>
          <a:xfrm>
            <a:off x="579747" y="220179"/>
            <a:ext cx="138652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Varient</a:t>
            </a:r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 of </a:t>
            </a:r>
            <a:r>
              <a:rPr lang="en-US" sz="12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CSP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4370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35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D27511AF-0523-42D8-91E0-DEE6D68813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685" y="880672"/>
            <a:ext cx="6957887" cy="371854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9220BC8-80B2-40FB-A540-3C8B0CB21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711" y="1563931"/>
            <a:ext cx="7124075" cy="22419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AAD9A5-350A-4FC7-8A71-10BF85B3AAA7}"/>
              </a:ext>
            </a:extLst>
          </p:cNvPr>
          <p:cNvSpPr txBox="1"/>
          <p:nvPr/>
        </p:nvSpPr>
        <p:spPr>
          <a:xfrm>
            <a:off x="562198" y="136319"/>
            <a:ext cx="159638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Matheuristic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DCC3C7A-7D22-4C43-8AC7-AC474D129454}"/>
              </a:ext>
            </a:extLst>
          </p:cNvPr>
          <p:cNvSpPr txBox="1"/>
          <p:nvPr/>
        </p:nvSpPr>
        <p:spPr>
          <a:xfrm>
            <a:off x="963119" y="292165"/>
            <a:ext cx="98560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>
                <a:solidFill>
                  <a:schemeClr val="dk1"/>
                </a:solidFill>
                <a:latin typeface="Raleway"/>
                <a:ea typeface="Raleway"/>
                <a:cs typeface="Raleway"/>
                <a:sym typeface="Raleway"/>
              </a:rPr>
              <a:t>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902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lothes Designer Portfolio by Slidesgo">
  <a:themeElements>
    <a:clrScheme name="Simple Light">
      <a:dk1>
        <a:srgbClr val="000000"/>
      </a:dk1>
      <a:lt1>
        <a:srgbClr val="F3F3F3"/>
      </a:lt1>
      <a:dk2>
        <a:srgbClr val="000000"/>
      </a:dk2>
      <a:lt2>
        <a:srgbClr val="FFFFFF"/>
      </a:lt2>
      <a:accent1>
        <a:srgbClr val="FBB03B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8942</TotalTime>
  <Words>431</Words>
  <Application>Microsoft Office PowerPoint</Application>
  <PresentationFormat>On-screen Show (16:9)</PresentationFormat>
  <Paragraphs>97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31" baseType="lpstr">
      <vt:lpstr>-apple-system</vt:lpstr>
      <vt:lpstr>Cambria Math</vt:lpstr>
      <vt:lpstr>Eras Demi ITC</vt:lpstr>
      <vt:lpstr>Raleway Medium</vt:lpstr>
      <vt:lpstr>KsgcqhAdvTT86d47313</vt:lpstr>
      <vt:lpstr>GblymbAdvTT99c4c969</vt:lpstr>
      <vt:lpstr>Arial</vt:lpstr>
      <vt:lpstr>Cormorant Garamond</vt:lpstr>
      <vt:lpstr>G2 Rubber Stamp LET</vt:lpstr>
      <vt:lpstr>Raleway</vt:lpstr>
      <vt:lpstr>Copperplate Gothic Light</vt:lpstr>
      <vt:lpstr>Wingdings</vt:lpstr>
      <vt:lpstr>Times New Roman</vt:lpstr>
      <vt:lpstr>Cantarell</vt:lpstr>
      <vt:lpstr>Clothes Designer Portfolio by Slidesgo</vt:lpstr>
      <vt:lpstr>PowerPoint Presentation</vt:lpstr>
      <vt:lpstr>Table of contents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Mahyar Mohammadi</dc:creator>
  <cp:lastModifiedBy>Mahyar Mohammadi</cp:lastModifiedBy>
  <cp:revision>16</cp:revision>
  <dcterms:modified xsi:type="dcterms:W3CDTF">2023-09-05T20:56:43Z</dcterms:modified>
</cp:coreProperties>
</file>